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pptx" ContentType="application/vnd.openxmlformats-officedocument.presentationml.presentation"/>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470" r:id="rId3"/>
    <p:sldId id="257" r:id="rId4"/>
    <p:sldId id="268" r:id="rId5"/>
    <p:sldId id="351" r:id="rId6"/>
    <p:sldId id="352" r:id="rId7"/>
    <p:sldId id="346" r:id="rId8"/>
    <p:sldId id="349" r:id="rId9"/>
    <p:sldId id="350" r:id="rId10"/>
    <p:sldId id="358" r:id="rId11"/>
    <p:sldId id="464" r:id="rId12"/>
    <p:sldId id="468" r:id="rId13"/>
    <p:sldId id="469" r:id="rId14"/>
    <p:sldId id="467" r:id="rId15"/>
    <p:sldId id="270" r:id="rId16"/>
    <p:sldId id="344" r:id="rId17"/>
    <p:sldId id="323" r:id="rId18"/>
    <p:sldId id="343" r:id="rId19"/>
    <p:sldId id="354" r:id="rId20"/>
    <p:sldId id="353" r:id="rId21"/>
    <p:sldId id="338" r:id="rId22"/>
    <p:sldId id="339" r:id="rId23"/>
    <p:sldId id="355" r:id="rId24"/>
    <p:sldId id="356" r:id="rId25"/>
    <p:sldId id="357" r:id="rId26"/>
    <p:sldId id="269" r:id="rId27"/>
  </p:sldIdLst>
  <p:sldSz cx="12192000" cy="6858000"/>
  <p:notesSz cx="6858000" cy="9144000"/>
  <p:defaultTextStyle>
    <a:defPPr>
      <a:defRPr lang="en-GB"/>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A4B51"/>
    <a:srgbClr val="006181"/>
    <a:srgbClr val="ADA57C"/>
    <a:srgbClr val="054F67"/>
    <a:srgbClr val="A6A4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8" d="100"/>
          <a:sy n="68" d="100"/>
        </p:scale>
        <p:origin x="816"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88FA41-FB4E-4AD8-B776-9D3B42227DCA}" type="datetimeFigureOut">
              <a:rPr lang="en-GB" smtClean="0"/>
              <a:t>07/10/2021</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35D29A-6438-46ED-A9CE-639443DE2547}" type="slidenum">
              <a:rPr lang="en-GB" smtClean="0"/>
              <a:t>‹#›</a:t>
            </a:fld>
            <a:endParaRPr lang="en-GB"/>
          </a:p>
        </p:txBody>
      </p:sp>
    </p:spTree>
    <p:extLst>
      <p:ext uri="{BB962C8B-B14F-4D97-AF65-F5344CB8AC3E}">
        <p14:creationId xmlns:p14="http://schemas.microsoft.com/office/powerpoint/2010/main" val="8300870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IC is and always should be strategic but that the Inclusion Hub offers a tactical response when there is a gap to be filled – whether that is leading on a bid on behalf of partners or brining organisations together to work differently</a:t>
            </a:r>
            <a:endParaRPr lang="en-GB"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A0CBA6D5-0B23-4168-BD0A-E2F4B3956292}" type="slidenum">
              <a:rPr lang="en-GB" smtClean="0"/>
              <a:t>3</a:t>
            </a:fld>
            <a:endParaRPr lang="en-GB"/>
          </a:p>
        </p:txBody>
      </p:sp>
    </p:spTree>
    <p:extLst>
      <p:ext uri="{BB962C8B-B14F-4D97-AF65-F5344CB8AC3E}">
        <p14:creationId xmlns:p14="http://schemas.microsoft.com/office/powerpoint/2010/main" val="2746483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F21200D-3DBB-4C85-8CBF-BE862531EA61}" type="slidenum">
              <a:rPr lang="en-GB" smtClean="0"/>
              <a:t>22</a:t>
            </a:fld>
            <a:endParaRPr lang="en-GB"/>
          </a:p>
        </p:txBody>
      </p:sp>
    </p:spTree>
    <p:extLst>
      <p:ext uri="{BB962C8B-B14F-4D97-AF65-F5344CB8AC3E}">
        <p14:creationId xmlns:p14="http://schemas.microsoft.com/office/powerpoint/2010/main" val="38119105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43010" name="Rectangle 3"/>
          <p:cNvSpPr>
            <a:spLocks noGrp="1"/>
          </p:cNvSpPr>
          <p:nvPr>
            <p:ph type="body" idx="1"/>
          </p:nvPr>
        </p:nvSpPr>
        <p:spPr bwMode="auto">
          <a:noFill/>
        </p:spPr>
        <p:txBody>
          <a:bodyPr wrap="square" numCol="1" anchor="t" anchorCtr="0" compatLnSpc="1">
            <a:prstTxWarp prst="textNoShape">
              <a:avLst/>
            </a:prstTxWarp>
          </a:bodyPr>
          <a:lstStyle/>
          <a:p>
            <a:r>
              <a:rPr lang="en-GB" dirty="0"/>
              <a:t>Jennie</a:t>
            </a:r>
            <a:r>
              <a:rPr lang="en-GB" baseline="0" dirty="0"/>
              <a:t> to talk though Topic based resource sheets.</a:t>
            </a:r>
          </a:p>
          <a:p>
            <a:endParaRPr lang="en-GB" baseline="0" dirty="0"/>
          </a:p>
          <a:p>
            <a:r>
              <a:rPr lang="en-GB" baseline="0" dirty="0"/>
              <a:t>Ellie reinforce Hub help and links made in room. </a:t>
            </a:r>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IC is and always should be strategic but that the Inclusion Hub offers a tactical response when there is a gap to be filled – whether that is leading on a bid on behalf of partners or brining organisations together to work differently</a:t>
            </a:r>
            <a:endParaRPr lang="en-GB"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A0CBA6D5-0B23-4168-BD0A-E2F4B3956292}" type="slidenum">
              <a:rPr lang="en-GB" smtClean="0"/>
              <a:t>8</a:t>
            </a:fld>
            <a:endParaRPr lang="en-GB"/>
          </a:p>
        </p:txBody>
      </p:sp>
    </p:spTree>
    <p:extLst>
      <p:ext uri="{BB962C8B-B14F-4D97-AF65-F5344CB8AC3E}">
        <p14:creationId xmlns:p14="http://schemas.microsoft.com/office/powerpoint/2010/main" val="12913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IC is and always should be strategic but that the Inclusion Hub offers a tactical response when there is a gap to be filled – whether that is leading on a bid on behalf of partners or brining organisations together to work differently</a:t>
            </a:r>
            <a:endParaRPr lang="en-GB"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A0CBA6D5-0B23-4168-BD0A-E2F4B3956292}" type="slidenum">
              <a:rPr lang="en-GB" smtClean="0"/>
              <a:t>9</a:t>
            </a:fld>
            <a:endParaRPr lang="en-GB"/>
          </a:p>
        </p:txBody>
      </p:sp>
    </p:spTree>
    <p:extLst>
      <p:ext uri="{BB962C8B-B14F-4D97-AF65-F5344CB8AC3E}">
        <p14:creationId xmlns:p14="http://schemas.microsoft.com/office/powerpoint/2010/main" val="1716226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a:t>
            </a:r>
            <a:r>
              <a:rPr lang="en-GB" baseline="0" dirty="0"/>
              <a:t> are here today representing our partnership.   Behind this is a delivery and referral network including NHS, the Voluntary &amp; Community Sector and other key partners such as Age UK, Fire and Rescue service, Citizens Advice</a:t>
            </a:r>
          </a:p>
          <a:p>
            <a:endParaRPr lang="en-GB" dirty="0"/>
          </a:p>
        </p:txBody>
      </p:sp>
      <p:sp>
        <p:nvSpPr>
          <p:cNvPr id="4" name="Slide Number Placeholder 3"/>
          <p:cNvSpPr>
            <a:spLocks noGrp="1"/>
          </p:cNvSpPr>
          <p:nvPr>
            <p:ph type="sldNum" sz="quarter" idx="10"/>
          </p:nvPr>
        </p:nvSpPr>
        <p:spPr/>
        <p:txBody>
          <a:bodyPr/>
          <a:lstStyle/>
          <a:p>
            <a:fld id="{389B8533-D1B5-4F4E-A482-0D2B7B67CB2F}" type="slidenum">
              <a:rPr lang="en-GB" altLang="en-US" smtClean="0">
                <a:solidFill>
                  <a:prstClr val="black"/>
                </a:solidFill>
              </a:rPr>
              <a:pPr/>
              <a:t>11</a:t>
            </a:fld>
            <a:endParaRPr lang="en-GB" altLang="en-US" dirty="0">
              <a:solidFill>
                <a:prstClr val="black"/>
              </a:solidFill>
            </a:endParaRPr>
          </a:p>
        </p:txBody>
      </p:sp>
    </p:spTree>
    <p:extLst>
      <p:ext uri="{BB962C8B-B14F-4D97-AF65-F5344CB8AC3E}">
        <p14:creationId xmlns:p14="http://schemas.microsoft.com/office/powerpoint/2010/main" val="673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Winter Wellbeing – Track</a:t>
            </a:r>
            <a:r>
              <a:rPr lang="en-GB" baseline="0" dirty="0"/>
              <a:t> record of  7 years of delivering fuel poverty programme..generally reactive with some preventative measures</a:t>
            </a:r>
          </a:p>
          <a:p>
            <a:endParaRPr lang="en-GB" baseline="0" dirty="0"/>
          </a:p>
          <a:p>
            <a:r>
              <a:rPr lang="en-GB" baseline="0" dirty="0"/>
              <a:t>Unique -  only one in England that offers Reducing Fuel Poverty, Improving Health and Progress to Work</a:t>
            </a:r>
          </a:p>
          <a:p>
            <a:endParaRPr lang="en-GB" baseline="0" dirty="0"/>
          </a:p>
          <a:p>
            <a:r>
              <a:rPr lang="en-GB" baseline="0" dirty="0"/>
              <a:t>Links health and work outcomes ..reduces healthcare admissions…promotes mental wellbeing and economic outcomes.  </a:t>
            </a:r>
          </a:p>
          <a:p>
            <a:endParaRPr lang="en-GB" baseline="0" dirty="0"/>
          </a:p>
          <a:p>
            <a:r>
              <a:rPr lang="en-GB" baseline="0" dirty="0"/>
              <a:t>Uses NICE guidance to direct and improve our approach</a:t>
            </a:r>
          </a:p>
          <a:p>
            <a:endParaRPr lang="en-GB" baseline="0" dirty="0"/>
          </a:p>
          <a:p>
            <a:pPr defTabSz="914294">
              <a:defRPr/>
            </a:pPr>
            <a:r>
              <a:rPr lang="en-GB" dirty="0"/>
              <a:t>(13,000 people *based on average household size of 2.27 per home)</a:t>
            </a:r>
          </a:p>
          <a:p>
            <a:pPr defTabSz="914294">
              <a:defRPr/>
            </a:pPr>
            <a:endParaRPr lang="en-GB" dirty="0"/>
          </a:p>
          <a:p>
            <a:pPr defTabSz="914294">
              <a:defRPr/>
            </a:pPr>
            <a:r>
              <a:rPr lang="en-GB" dirty="0"/>
              <a:t>I appreciate WHF</a:t>
            </a:r>
            <a:r>
              <a:rPr lang="en-GB" baseline="0" dirty="0"/>
              <a:t> will not fund emergency </a:t>
            </a:r>
            <a:r>
              <a:rPr lang="en-GB" baseline="0" dirty="0" err="1"/>
              <a:t>help..but</a:t>
            </a:r>
            <a:r>
              <a:rPr lang="en-GB" baseline="0" dirty="0"/>
              <a:t> we can and this “wraparound” type service can be invaluable to encourage the more vulnerable to consider a new heating system.</a:t>
            </a:r>
            <a:endParaRPr lang="en-GB" dirty="0"/>
          </a:p>
          <a:p>
            <a:endParaRPr lang="en-GB" baseline="0" dirty="0"/>
          </a:p>
          <a:p>
            <a:endParaRPr lang="en-GB" baseline="0" dirty="0"/>
          </a:p>
          <a:p>
            <a:endParaRPr lang="en-GB" baseline="0" dirty="0"/>
          </a:p>
          <a:p>
            <a:endParaRPr lang="en-GB" baseline="0" dirty="0"/>
          </a:p>
          <a:p>
            <a:endParaRPr lang="en-GB" dirty="0"/>
          </a:p>
        </p:txBody>
      </p:sp>
      <p:sp>
        <p:nvSpPr>
          <p:cNvPr id="4" name="Slide Number Placeholder 3"/>
          <p:cNvSpPr>
            <a:spLocks noGrp="1"/>
          </p:cNvSpPr>
          <p:nvPr>
            <p:ph type="sldNum" sz="quarter" idx="10"/>
          </p:nvPr>
        </p:nvSpPr>
        <p:spPr/>
        <p:txBody>
          <a:bodyPr/>
          <a:lstStyle/>
          <a:p>
            <a:fld id="{389B8533-D1B5-4F4E-A482-0D2B7B67CB2F}" type="slidenum">
              <a:rPr lang="en-GB" altLang="en-US" smtClean="0">
                <a:solidFill>
                  <a:prstClr val="black"/>
                </a:solidFill>
              </a:rPr>
              <a:pPr/>
              <a:t>14</a:t>
            </a:fld>
            <a:endParaRPr lang="en-GB" altLang="en-US" dirty="0">
              <a:solidFill>
                <a:prstClr val="black"/>
              </a:solidFill>
            </a:endParaRPr>
          </a:p>
        </p:txBody>
      </p:sp>
    </p:spTree>
    <p:extLst>
      <p:ext uri="{BB962C8B-B14F-4D97-AF65-F5344CB8AC3E}">
        <p14:creationId xmlns:p14="http://schemas.microsoft.com/office/powerpoint/2010/main" val="3259451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are Village</a:t>
            </a:r>
            <a:r>
              <a:rPr lang="en-GB" baseline="0" dirty="0"/>
              <a:t> Works – part of Inclusion Cornwall (Cornwall Council) and funded through the European Social Fund.</a:t>
            </a:r>
          </a:p>
          <a:p>
            <a:endParaRPr lang="en-GB" baseline="0" dirty="0"/>
          </a:p>
          <a:p>
            <a:r>
              <a:rPr lang="en-GB" baseline="0" dirty="0"/>
              <a:t>We are an action research project and we have designed the project to work as part of the community helping our unemployed and inactive towards and into work.  Some people will never work but many who think they can’t can with our support.</a:t>
            </a:r>
            <a:endParaRPr lang="en-GB" dirty="0"/>
          </a:p>
        </p:txBody>
      </p:sp>
      <p:sp>
        <p:nvSpPr>
          <p:cNvPr id="4" name="Slide Number Placeholder 3"/>
          <p:cNvSpPr>
            <a:spLocks noGrp="1"/>
          </p:cNvSpPr>
          <p:nvPr>
            <p:ph type="sldNum" sz="quarter" idx="10"/>
          </p:nvPr>
        </p:nvSpPr>
        <p:spPr/>
        <p:txBody>
          <a:bodyPr/>
          <a:lstStyle/>
          <a:p>
            <a:fld id="{2F21200D-3DBB-4C85-8CBF-BE862531EA61}" type="slidenum">
              <a:rPr lang="en-GB" smtClean="0"/>
              <a:t>15</a:t>
            </a:fld>
            <a:endParaRPr lang="en-GB"/>
          </a:p>
        </p:txBody>
      </p:sp>
    </p:spTree>
    <p:extLst>
      <p:ext uri="{BB962C8B-B14F-4D97-AF65-F5344CB8AC3E}">
        <p14:creationId xmlns:p14="http://schemas.microsoft.com/office/powerpoint/2010/main" val="4743488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Key roles to the project and</a:t>
            </a:r>
            <a:r>
              <a:rPr lang="en-GB" baseline="0" dirty="0"/>
              <a:t> what they do</a:t>
            </a:r>
          </a:p>
          <a:p>
            <a:r>
              <a:rPr lang="en-GB" baseline="0" dirty="0"/>
              <a:t>Triangle Consulting Star -  action plan that Village Work’s Coach work through together with customers to help understand barriers and how to move customer forwards.  We use these  to develop SMART person centred goals.</a:t>
            </a:r>
            <a:endParaRPr lang="en-GB" dirty="0"/>
          </a:p>
        </p:txBody>
      </p:sp>
      <p:sp>
        <p:nvSpPr>
          <p:cNvPr id="4" name="Slide Number Placeholder 3"/>
          <p:cNvSpPr>
            <a:spLocks noGrp="1"/>
          </p:cNvSpPr>
          <p:nvPr>
            <p:ph type="sldNum" sz="quarter" idx="10"/>
          </p:nvPr>
        </p:nvSpPr>
        <p:spPr/>
        <p:txBody>
          <a:bodyPr/>
          <a:lstStyle/>
          <a:p>
            <a:fld id="{2F21200D-3DBB-4C85-8CBF-BE862531EA61}" type="slidenum">
              <a:rPr lang="en-GB" smtClean="0"/>
              <a:t>17</a:t>
            </a:fld>
            <a:endParaRPr lang="en-GB"/>
          </a:p>
        </p:txBody>
      </p:sp>
    </p:spTree>
    <p:extLst>
      <p:ext uri="{BB962C8B-B14F-4D97-AF65-F5344CB8AC3E}">
        <p14:creationId xmlns:p14="http://schemas.microsoft.com/office/powerpoint/2010/main" val="1471870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Key roles to the project and</a:t>
            </a:r>
            <a:r>
              <a:rPr lang="en-GB" baseline="0" dirty="0"/>
              <a:t> what they do</a:t>
            </a:r>
          </a:p>
          <a:p>
            <a:r>
              <a:rPr lang="en-GB" baseline="0" dirty="0"/>
              <a:t>Triangle Consulting Star -  action plan that Village Work’s Coach work through together with customers to help understand barriers and how to move customer forwards.  We use these  to develop SMART person centred goals.</a:t>
            </a:r>
            <a:endParaRPr lang="en-GB" dirty="0"/>
          </a:p>
        </p:txBody>
      </p:sp>
      <p:sp>
        <p:nvSpPr>
          <p:cNvPr id="4" name="Slide Number Placeholder 3"/>
          <p:cNvSpPr>
            <a:spLocks noGrp="1"/>
          </p:cNvSpPr>
          <p:nvPr>
            <p:ph type="sldNum" sz="quarter" idx="10"/>
          </p:nvPr>
        </p:nvSpPr>
        <p:spPr/>
        <p:txBody>
          <a:bodyPr/>
          <a:lstStyle/>
          <a:p>
            <a:fld id="{2F21200D-3DBB-4C85-8CBF-BE862531EA61}" type="slidenum">
              <a:rPr lang="en-GB" smtClean="0"/>
              <a:t>18</a:t>
            </a:fld>
            <a:endParaRPr lang="en-GB"/>
          </a:p>
        </p:txBody>
      </p:sp>
    </p:spTree>
    <p:extLst>
      <p:ext uri="{BB962C8B-B14F-4D97-AF65-F5344CB8AC3E}">
        <p14:creationId xmlns:p14="http://schemas.microsoft.com/office/powerpoint/2010/main" val="5453572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F21200D-3DBB-4C85-8CBF-BE862531EA61}" type="slidenum">
              <a:rPr lang="en-GB" smtClean="0"/>
              <a:t>21</a:t>
            </a:fld>
            <a:endParaRPr lang="en-GB"/>
          </a:p>
        </p:txBody>
      </p:sp>
    </p:spTree>
    <p:extLst>
      <p:ext uri="{BB962C8B-B14F-4D97-AF65-F5344CB8AC3E}">
        <p14:creationId xmlns:p14="http://schemas.microsoft.com/office/powerpoint/2010/main" val="1306554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4400">
                <a:solidFill>
                  <a:srgbClr val="00618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2080751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lvl1pPr>
              <a:defRPr/>
            </a:lvl1pPr>
          </a:lstStyle>
          <a:p>
            <a:pPr>
              <a:defRPr/>
            </a:pPr>
            <a:fld id="{2FEC122F-BBF2-47D6-85A9-ACA356FD4EED}" type="datetimeFigureOut">
              <a:rPr lang="en-GB"/>
              <a:pPr>
                <a:defRPr/>
              </a:pPr>
              <a:t>07/10/2021</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ADB7F462-EC88-429A-9F40-D36323C824B0}" type="slidenum">
              <a:rPr lang="en-GB"/>
              <a:pPr>
                <a:defRPr/>
              </a:pPr>
              <a:t>‹#›</a:t>
            </a:fld>
            <a:endParaRPr lang="en-GB"/>
          </a:p>
        </p:txBody>
      </p:sp>
    </p:spTree>
    <p:extLst>
      <p:ext uri="{BB962C8B-B14F-4D97-AF65-F5344CB8AC3E}">
        <p14:creationId xmlns:p14="http://schemas.microsoft.com/office/powerpoint/2010/main" val="3093214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lvl1pPr>
              <a:defRPr/>
            </a:lvl1pPr>
          </a:lstStyle>
          <a:p>
            <a:pPr>
              <a:defRPr/>
            </a:pPr>
            <a:fld id="{80272FF2-88E9-4145-9CFA-CD7D94D00DA3}" type="datetimeFigureOut">
              <a:rPr lang="en-GB"/>
              <a:pPr>
                <a:defRPr/>
              </a:pPr>
              <a:t>07/10/2021</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A94D385E-55C5-45A3-A0FF-1F53BD4126BA}" type="slidenum">
              <a:rPr lang="en-GB"/>
              <a:pPr>
                <a:defRPr/>
              </a:pPr>
              <a:t>‹#›</a:t>
            </a:fld>
            <a:endParaRPr lang="en-GB"/>
          </a:p>
        </p:txBody>
      </p:sp>
    </p:spTree>
    <p:extLst>
      <p:ext uri="{BB962C8B-B14F-4D97-AF65-F5344CB8AC3E}">
        <p14:creationId xmlns:p14="http://schemas.microsoft.com/office/powerpoint/2010/main" val="14115494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xfrm>
            <a:off x="609600" y="6356351"/>
            <a:ext cx="2844800" cy="365125"/>
          </a:xfrm>
          <a:prstGeom prst="rect">
            <a:avLst/>
          </a:prstGeom>
        </p:spPr>
        <p:txBody>
          <a:bodyPr/>
          <a:lstStyle>
            <a:lvl1pPr>
              <a:defRPr/>
            </a:lvl1pPr>
          </a:lstStyle>
          <a:p>
            <a:pPr>
              <a:defRPr/>
            </a:pPr>
            <a:fld id="{25F796F3-58E0-4A29-B9F7-C095B69341CE}" type="datetimeFigureOut">
              <a:rPr lang="en-US"/>
              <a:pPr>
                <a:defRPr/>
              </a:pPr>
              <a:t>10/7/2021</a:t>
            </a:fld>
            <a:endParaRPr lang="en-GB"/>
          </a:p>
        </p:txBody>
      </p:sp>
      <p:sp>
        <p:nvSpPr>
          <p:cNvPr id="6"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en-GB"/>
          </a:p>
        </p:txBody>
      </p:sp>
      <p:sp>
        <p:nvSpPr>
          <p:cNvPr id="7" name="Slide Number Placeholder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15C84882-C139-4F61-8727-A659FC705821}" type="slidenum">
              <a:rPr lang="en-GB"/>
              <a:pPr>
                <a:defRPr/>
              </a:pPr>
              <a:t>‹#›</a:t>
            </a:fld>
            <a:endParaRPr lang="en-GB"/>
          </a:p>
        </p:txBody>
      </p:sp>
    </p:spTree>
    <p:extLst>
      <p:ext uri="{BB962C8B-B14F-4D97-AF65-F5344CB8AC3E}">
        <p14:creationId xmlns:p14="http://schemas.microsoft.com/office/powerpoint/2010/main" val="39760353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75994" y="1919522"/>
            <a:ext cx="7484231" cy="2303462"/>
          </a:xfrm>
        </p:spPr>
        <p:txBody>
          <a:bodyPr/>
          <a:lstStyle/>
          <a:p>
            <a:r>
              <a:rPr lang="en-US"/>
              <a:t>Click to edit Master title style</a:t>
            </a:r>
            <a:endParaRPr lang="en-GB"/>
          </a:p>
        </p:txBody>
      </p:sp>
      <p:sp>
        <p:nvSpPr>
          <p:cNvPr id="3" name="Content Placeholder 2"/>
          <p:cNvSpPr>
            <a:spLocks noGrp="1"/>
          </p:cNvSpPr>
          <p:nvPr>
            <p:ph idx="1"/>
          </p:nvPr>
        </p:nvSpPr>
        <p:spPr>
          <a:xfrm>
            <a:off x="874480" y="4467687"/>
            <a:ext cx="5569863" cy="11638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030348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4000" y="1406524"/>
            <a:ext cx="11531600" cy="5146675"/>
          </a:xfrm>
          <a:prstGeom prst="rect">
            <a:avLst/>
          </a:prstGeom>
        </p:spPr>
        <p:txBody>
          <a:bodyPr/>
          <a:lstStyle>
            <a:lvl1pPr marL="457200" indent="-457200">
              <a:buClr>
                <a:srgbClr val="ADA57C"/>
              </a:buClr>
              <a:buFont typeface="Arial" panose="020B0604020202020204" pitchFamily="34" charset="0"/>
              <a:buChar char="•"/>
              <a:defRPr sz="3200">
                <a:solidFill>
                  <a:srgbClr val="006181"/>
                </a:solidFill>
              </a:defRPr>
            </a:lvl1pPr>
            <a:lvl2pPr marL="800100" indent="-342900">
              <a:buClr>
                <a:srgbClr val="ADA57C"/>
              </a:buClr>
              <a:buFont typeface="Arial" panose="020B0604020202020204" pitchFamily="34" charset="0"/>
              <a:buChar char="•"/>
              <a:defRPr sz="2400">
                <a:solidFill>
                  <a:srgbClr val="006181"/>
                </a:solidFill>
              </a:defRPr>
            </a:lvl2pPr>
            <a:lvl3pPr marL="1257300" indent="-342900">
              <a:buClr>
                <a:srgbClr val="ADA57C"/>
              </a:buClr>
              <a:buFont typeface="Arial" panose="020B0604020202020204" pitchFamily="34" charset="0"/>
              <a:buChar char="•"/>
              <a:defRPr sz="2400">
                <a:solidFill>
                  <a:srgbClr val="006181"/>
                </a:solidFill>
              </a:defRPr>
            </a:lvl3pPr>
            <a:lvl4pPr marL="1714500" indent="-342900">
              <a:buClr>
                <a:srgbClr val="ADA57C"/>
              </a:buClr>
              <a:buFont typeface="Arial" panose="020B0604020202020204" pitchFamily="34" charset="0"/>
              <a:buChar char="•"/>
              <a:defRPr sz="2400">
                <a:solidFill>
                  <a:srgbClr val="006181"/>
                </a:solidFill>
              </a:defRPr>
            </a:lvl4pPr>
            <a:lvl5pPr marL="2171700" indent="-342900">
              <a:buClr>
                <a:srgbClr val="ADA57C"/>
              </a:buClr>
              <a:buFont typeface="Arial" panose="020B0604020202020204" pitchFamily="34" charset="0"/>
              <a:buChar char="•"/>
              <a:defRPr sz="2400">
                <a:solidFill>
                  <a:srgbClr val="00618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230932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lvl1pPr>
              <a:defRPr/>
            </a:lvl1pPr>
          </a:lstStyle>
          <a:p>
            <a:pPr>
              <a:defRPr/>
            </a:pPr>
            <a:fld id="{208FD67B-9187-44D0-9EB3-4D291F5F56E7}" type="datetimeFigureOut">
              <a:rPr lang="en-GB"/>
              <a:pPr>
                <a:defRPr/>
              </a:pPr>
              <a:t>07/10/2021</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7F1F266B-DE31-4A84-B4E8-65992ADA00FE}" type="slidenum">
              <a:rPr lang="en-GB"/>
              <a:pPr>
                <a:defRPr/>
              </a:pPr>
              <a:t>‹#›</a:t>
            </a:fld>
            <a:endParaRPr lang="en-GB"/>
          </a:p>
        </p:txBody>
      </p:sp>
    </p:spTree>
    <p:extLst>
      <p:ext uri="{BB962C8B-B14F-4D97-AF65-F5344CB8AC3E}">
        <p14:creationId xmlns:p14="http://schemas.microsoft.com/office/powerpoint/2010/main" val="3377669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a:xfrm>
            <a:off x="838200" y="6356350"/>
            <a:ext cx="2743200" cy="365125"/>
          </a:xfrm>
          <a:prstGeom prst="rect">
            <a:avLst/>
          </a:prstGeom>
        </p:spPr>
        <p:txBody>
          <a:bodyPr/>
          <a:lstStyle>
            <a:lvl1pPr>
              <a:defRPr/>
            </a:lvl1pPr>
          </a:lstStyle>
          <a:p>
            <a:pPr>
              <a:defRPr/>
            </a:pPr>
            <a:fld id="{91F33804-F808-4166-87B4-836A011EE115}" type="datetimeFigureOut">
              <a:rPr lang="en-GB"/>
              <a:pPr>
                <a:defRPr/>
              </a:pPr>
              <a:t>07/10/2021</a:t>
            </a:fld>
            <a:endParaRPr lang="en-GB"/>
          </a:p>
        </p:txBody>
      </p:sp>
      <p:sp>
        <p:nvSpPr>
          <p:cNvPr id="6" name="Footer Placeholder 4"/>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7" name="Slide Number Placeholder 5"/>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918373F0-8863-47CA-B4A7-072D3EF89C62}" type="slidenum">
              <a:rPr lang="en-GB"/>
              <a:pPr>
                <a:defRPr/>
              </a:pPr>
              <a:t>‹#›</a:t>
            </a:fld>
            <a:endParaRPr lang="en-GB"/>
          </a:p>
        </p:txBody>
      </p:sp>
    </p:spTree>
    <p:extLst>
      <p:ext uri="{BB962C8B-B14F-4D97-AF65-F5344CB8AC3E}">
        <p14:creationId xmlns:p14="http://schemas.microsoft.com/office/powerpoint/2010/main" val="1501538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a:xfrm>
            <a:off x="838200" y="6356350"/>
            <a:ext cx="2743200" cy="365125"/>
          </a:xfrm>
          <a:prstGeom prst="rect">
            <a:avLst/>
          </a:prstGeom>
        </p:spPr>
        <p:txBody>
          <a:bodyPr/>
          <a:lstStyle>
            <a:lvl1pPr>
              <a:defRPr/>
            </a:lvl1pPr>
          </a:lstStyle>
          <a:p>
            <a:pPr>
              <a:defRPr/>
            </a:pPr>
            <a:fld id="{6D3811A6-7E6E-4860-B5E1-D85D87A1E16D}" type="datetimeFigureOut">
              <a:rPr lang="en-GB"/>
              <a:pPr>
                <a:defRPr/>
              </a:pPr>
              <a:t>07/10/2021</a:t>
            </a:fld>
            <a:endParaRPr lang="en-GB"/>
          </a:p>
        </p:txBody>
      </p:sp>
      <p:sp>
        <p:nvSpPr>
          <p:cNvPr id="8" name="Footer Placeholder 4"/>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9" name="Slide Number Placeholder 5"/>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9AC8C7B8-2FA2-4173-9398-B30CAD039422}" type="slidenum">
              <a:rPr lang="en-GB"/>
              <a:pPr>
                <a:defRPr/>
              </a:pPr>
              <a:t>‹#›</a:t>
            </a:fld>
            <a:endParaRPr lang="en-GB"/>
          </a:p>
        </p:txBody>
      </p:sp>
    </p:spTree>
    <p:extLst>
      <p:ext uri="{BB962C8B-B14F-4D97-AF65-F5344CB8AC3E}">
        <p14:creationId xmlns:p14="http://schemas.microsoft.com/office/powerpoint/2010/main" val="3106226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3"/>
          <p:cNvSpPr>
            <a:spLocks noGrp="1"/>
          </p:cNvSpPr>
          <p:nvPr>
            <p:ph type="dt" sz="half" idx="10"/>
          </p:nvPr>
        </p:nvSpPr>
        <p:spPr>
          <a:xfrm>
            <a:off x="838200" y="6356350"/>
            <a:ext cx="2743200" cy="365125"/>
          </a:xfrm>
          <a:prstGeom prst="rect">
            <a:avLst/>
          </a:prstGeom>
        </p:spPr>
        <p:txBody>
          <a:bodyPr/>
          <a:lstStyle>
            <a:lvl1pPr>
              <a:defRPr/>
            </a:lvl1pPr>
          </a:lstStyle>
          <a:p>
            <a:pPr>
              <a:defRPr/>
            </a:pPr>
            <a:fld id="{F03A91F1-A628-41F2-9D8A-181D700AC4A6}" type="datetimeFigureOut">
              <a:rPr lang="en-GB"/>
              <a:pPr>
                <a:defRPr/>
              </a:pPr>
              <a:t>07/10/2021</a:t>
            </a:fld>
            <a:endParaRPr lang="en-GB"/>
          </a:p>
        </p:txBody>
      </p:sp>
      <p:sp>
        <p:nvSpPr>
          <p:cNvPr id="4" name="Footer Placeholder 4"/>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5" name="Slide Number Placeholder 5"/>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A148994B-04A4-44F7-BE91-2070A8746BDC}" type="slidenum">
              <a:rPr lang="en-GB"/>
              <a:pPr>
                <a:defRPr/>
              </a:pPr>
              <a:t>‹#›</a:t>
            </a:fld>
            <a:endParaRPr lang="en-GB"/>
          </a:p>
        </p:txBody>
      </p:sp>
    </p:spTree>
    <p:extLst>
      <p:ext uri="{BB962C8B-B14F-4D97-AF65-F5344CB8AC3E}">
        <p14:creationId xmlns:p14="http://schemas.microsoft.com/office/powerpoint/2010/main" val="3051480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838200" y="6356350"/>
            <a:ext cx="2743200" cy="365125"/>
          </a:xfrm>
          <a:prstGeom prst="rect">
            <a:avLst/>
          </a:prstGeom>
        </p:spPr>
        <p:txBody>
          <a:bodyPr/>
          <a:lstStyle>
            <a:lvl1pPr>
              <a:defRPr/>
            </a:lvl1pPr>
          </a:lstStyle>
          <a:p>
            <a:pPr>
              <a:defRPr/>
            </a:pPr>
            <a:fld id="{E3930FCF-D288-4D08-A27F-A64648151FB8}" type="datetimeFigureOut">
              <a:rPr lang="en-GB"/>
              <a:pPr>
                <a:defRPr/>
              </a:pPr>
              <a:t>07/10/2021</a:t>
            </a:fld>
            <a:endParaRPr lang="en-GB"/>
          </a:p>
        </p:txBody>
      </p:sp>
      <p:sp>
        <p:nvSpPr>
          <p:cNvPr id="3" name="Footer Placeholder 4"/>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4" name="Slide Number Placeholder 5"/>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8D519417-D705-4CC7-BF27-371C26DBAB1D}" type="slidenum">
              <a:rPr lang="en-GB"/>
              <a:pPr>
                <a:defRPr/>
              </a:pPr>
              <a:t>‹#›</a:t>
            </a:fld>
            <a:endParaRPr lang="en-GB"/>
          </a:p>
        </p:txBody>
      </p:sp>
    </p:spTree>
    <p:extLst>
      <p:ext uri="{BB962C8B-B14F-4D97-AF65-F5344CB8AC3E}">
        <p14:creationId xmlns:p14="http://schemas.microsoft.com/office/powerpoint/2010/main" val="1738842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a:xfrm>
            <a:off x="838200" y="6356350"/>
            <a:ext cx="2743200" cy="365125"/>
          </a:xfrm>
          <a:prstGeom prst="rect">
            <a:avLst/>
          </a:prstGeom>
        </p:spPr>
        <p:txBody>
          <a:bodyPr/>
          <a:lstStyle>
            <a:lvl1pPr>
              <a:defRPr/>
            </a:lvl1pPr>
          </a:lstStyle>
          <a:p>
            <a:pPr>
              <a:defRPr/>
            </a:pPr>
            <a:fld id="{2C4BDB02-7AD1-474C-9785-6B5A384B1A10}" type="datetimeFigureOut">
              <a:rPr lang="en-GB"/>
              <a:pPr>
                <a:defRPr/>
              </a:pPr>
              <a:t>07/10/2021</a:t>
            </a:fld>
            <a:endParaRPr lang="en-GB"/>
          </a:p>
        </p:txBody>
      </p:sp>
      <p:sp>
        <p:nvSpPr>
          <p:cNvPr id="6" name="Footer Placeholder 4"/>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7" name="Slide Number Placeholder 5"/>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1724267A-1C08-45B2-BD78-15B283DD5EC2}" type="slidenum">
              <a:rPr lang="en-GB"/>
              <a:pPr>
                <a:defRPr/>
              </a:pPr>
              <a:t>‹#›</a:t>
            </a:fld>
            <a:endParaRPr lang="en-GB"/>
          </a:p>
        </p:txBody>
      </p:sp>
    </p:spTree>
    <p:extLst>
      <p:ext uri="{BB962C8B-B14F-4D97-AF65-F5344CB8AC3E}">
        <p14:creationId xmlns:p14="http://schemas.microsoft.com/office/powerpoint/2010/main" val="2694561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a:xfrm>
            <a:off x="838200" y="6356350"/>
            <a:ext cx="2743200" cy="365125"/>
          </a:xfrm>
          <a:prstGeom prst="rect">
            <a:avLst/>
          </a:prstGeom>
        </p:spPr>
        <p:txBody>
          <a:bodyPr/>
          <a:lstStyle>
            <a:lvl1pPr>
              <a:defRPr/>
            </a:lvl1pPr>
          </a:lstStyle>
          <a:p>
            <a:pPr>
              <a:defRPr/>
            </a:pPr>
            <a:fld id="{BECBA289-3A06-4B0B-836E-44A41053479F}" type="datetimeFigureOut">
              <a:rPr lang="en-GB"/>
              <a:pPr>
                <a:defRPr/>
              </a:pPr>
              <a:t>07/10/2021</a:t>
            </a:fld>
            <a:endParaRPr lang="en-GB"/>
          </a:p>
        </p:txBody>
      </p:sp>
      <p:sp>
        <p:nvSpPr>
          <p:cNvPr id="6" name="Footer Placeholder 4"/>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7" name="Slide Number Placeholder 5"/>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D56B6EFA-4D81-4B6E-96DA-ECFCE2F42F53}" type="slidenum">
              <a:rPr lang="en-GB"/>
              <a:pPr>
                <a:defRPr/>
              </a:pPr>
              <a:t>‹#›</a:t>
            </a:fld>
            <a:endParaRPr lang="en-GB"/>
          </a:p>
        </p:txBody>
      </p:sp>
    </p:spTree>
    <p:extLst>
      <p:ext uri="{BB962C8B-B14F-4D97-AF65-F5344CB8AC3E}">
        <p14:creationId xmlns:p14="http://schemas.microsoft.com/office/powerpoint/2010/main" val="3462997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oup 6"/>
          <p:cNvGrpSpPr/>
          <p:nvPr/>
        </p:nvGrpSpPr>
        <p:grpSpPr>
          <a:xfrm>
            <a:off x="0" y="0"/>
            <a:ext cx="12192000" cy="1184275"/>
            <a:chOff x="0" y="0"/>
            <a:chExt cx="12192000" cy="1184275"/>
          </a:xfrm>
        </p:grpSpPr>
        <p:sp>
          <p:nvSpPr>
            <p:cNvPr id="8" name="Rectangle 7"/>
            <p:cNvSpPr/>
            <p:nvPr/>
          </p:nvSpPr>
          <p:spPr>
            <a:xfrm>
              <a:off x="0" y="0"/>
              <a:ext cx="12192000" cy="1017588"/>
            </a:xfrm>
            <a:prstGeom prst="rect">
              <a:avLst/>
            </a:prstGeom>
            <a:solidFill>
              <a:srgbClr val="006181"/>
            </a:solidFill>
            <a:ln>
              <a:solidFill>
                <a:srgbClr val="00618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srgbClr val="002060"/>
                </a:solidFill>
              </a:endParaRPr>
            </a:p>
          </p:txBody>
        </p:sp>
        <p:sp>
          <p:nvSpPr>
            <p:cNvPr id="9" name="Rectangle 8"/>
            <p:cNvSpPr/>
            <p:nvPr/>
          </p:nvSpPr>
          <p:spPr>
            <a:xfrm>
              <a:off x="0" y="1030288"/>
              <a:ext cx="12192000" cy="153987"/>
            </a:xfrm>
            <a:prstGeom prst="rect">
              <a:avLst/>
            </a:prstGeom>
            <a:solidFill>
              <a:srgbClr val="ADA57C"/>
            </a:solidFill>
            <a:ln>
              <a:solidFill>
                <a:srgbClr val="ADA57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0" name="Picture 7"/>
            <p:cNvPicPr>
              <a:picLocks noChangeAspect="1"/>
            </p:cNvPicPr>
            <p:nvPr/>
          </p:nvPicPr>
          <p:blipFill>
            <a:blip r:embed="rId15">
              <a:extLst>
                <a:ext uri="{28A0092B-C50C-407E-A947-70E740481C1C}">
                  <a14:useLocalDpi xmlns:a14="http://schemas.microsoft.com/office/drawing/2010/main" val="0"/>
                </a:ext>
              </a:extLst>
            </a:blip>
            <a:srcRect l="13838" t="20554" r="68840" b="62367"/>
            <a:stretch>
              <a:fillRect/>
            </a:stretch>
          </p:blipFill>
          <p:spPr bwMode="auto">
            <a:xfrm>
              <a:off x="849313" y="0"/>
              <a:ext cx="1789112"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p:cNvPicPr>
              <a:picLocks noChangeAspect="1"/>
            </p:cNvPicPr>
            <p:nvPr/>
          </p:nvPicPr>
          <p:blipFill>
            <a:blip r:embed="rId16">
              <a:extLst>
                <a:ext uri="{28A0092B-C50C-407E-A947-70E740481C1C}">
                  <a14:useLocalDpi xmlns:a14="http://schemas.microsoft.com/office/drawing/2010/main" val="0"/>
                </a:ext>
              </a:extLst>
            </a:blip>
            <a:srcRect l="69966" t="21202" r="14680" b="73413"/>
            <a:stretch>
              <a:fillRect/>
            </a:stretch>
          </p:blipFill>
          <p:spPr bwMode="auto">
            <a:xfrm>
              <a:off x="9467850" y="338138"/>
              <a:ext cx="199707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MSIPCMContentMarking" descr="{&quot;HashCode&quot;:-2130211288,&quot;Placement&quot;:&quot;Header&quot;,&quot;Top&quot;:0.0,&quot;Left&quot;:770.990051,&quot;SlideWidth&quot;:960,&quot;SlideHeight&quot;:540}">
            <a:extLst>
              <a:ext uri="{FF2B5EF4-FFF2-40B4-BE49-F238E27FC236}">
                <a16:creationId xmlns:a16="http://schemas.microsoft.com/office/drawing/2014/main" id="{9F2AEB80-9D97-448D-9C70-312ED447A0BB}"/>
              </a:ext>
            </a:extLst>
          </p:cNvPr>
          <p:cNvSpPr txBox="1"/>
          <p:nvPr userDrawn="1"/>
        </p:nvSpPr>
        <p:spPr>
          <a:xfrm>
            <a:off x="9791574" y="0"/>
            <a:ext cx="2400426" cy="262344"/>
          </a:xfrm>
          <a:prstGeom prst="rect">
            <a:avLst/>
          </a:prstGeom>
          <a:noFill/>
        </p:spPr>
        <p:txBody>
          <a:bodyPr vert="horz" wrap="square" lIns="0" tIns="0" rIns="0" bIns="0" rtlCol="0" anchor="ctr" anchorCtr="1">
            <a:spAutoFit/>
          </a:bodyPr>
          <a:lstStyle/>
          <a:p>
            <a:pPr algn="r">
              <a:spcBef>
                <a:spcPct val="0"/>
              </a:spcBef>
              <a:spcAft>
                <a:spcPct val="0"/>
              </a:spcAft>
            </a:pPr>
            <a:r>
              <a:rPr lang="en-GB" sz="1000">
                <a:solidFill>
                  <a:srgbClr val="FF8C00"/>
                </a:solidFill>
                <a:latin typeface="Calibri" panose="020F0502020204030204" pitchFamily="34" charset="0"/>
              </a:rPr>
              <a:t>Information Classification: CONTROLLED</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3" r:id="rId13"/>
  </p:sldLayoutIdLst>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18" Type="http://schemas.openxmlformats.org/officeDocument/2006/relationships/image" Target="../media/image25.jpe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jpeg"/><Relationship Id="rId17" Type="http://schemas.openxmlformats.org/officeDocument/2006/relationships/image" Target="../media/image24.png"/><Relationship Id="rId2" Type="http://schemas.openxmlformats.org/officeDocument/2006/relationships/notesSlide" Target="../notesSlides/notesSlide4.xml"/><Relationship Id="rId16" Type="http://schemas.openxmlformats.org/officeDocument/2006/relationships/image" Target="../media/image23.png"/><Relationship Id="rId1" Type="http://schemas.openxmlformats.org/officeDocument/2006/relationships/slideLayout" Target="../slideLayouts/slideLayout13.xml"/><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jpeg"/><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29.jpeg"/><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28.png"/><Relationship Id="rId5" Type="http://schemas.openxmlformats.org/officeDocument/2006/relationships/image" Target="../media/image2.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32.jpeg"/><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34.jpeg"/></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40.emf"/><Relationship Id="rId18" Type="http://schemas.openxmlformats.org/officeDocument/2006/relationships/oleObject" Target="../embeddings/oleObject7.bin"/><Relationship Id="rId3" Type="http://schemas.openxmlformats.org/officeDocument/2006/relationships/image" Target="../media/image35.emf"/><Relationship Id="rId21" Type="http://schemas.openxmlformats.org/officeDocument/2006/relationships/image" Target="../media/image44.emf"/><Relationship Id="rId7" Type="http://schemas.openxmlformats.org/officeDocument/2006/relationships/image" Target="../media/image37.emf"/><Relationship Id="rId12" Type="http://schemas.openxmlformats.org/officeDocument/2006/relationships/oleObject" Target="../embeddings/oleObject5.bin"/><Relationship Id="rId17" Type="http://schemas.openxmlformats.org/officeDocument/2006/relationships/image" Target="../media/image42.emf"/><Relationship Id="rId2" Type="http://schemas.openxmlformats.org/officeDocument/2006/relationships/oleObject" Target="../embeddings/oleObject1.bin"/><Relationship Id="rId16" Type="http://schemas.openxmlformats.org/officeDocument/2006/relationships/oleObject" Target="../embeddings/oleObject6.bin"/><Relationship Id="rId20" Type="http://schemas.openxmlformats.org/officeDocument/2006/relationships/oleObject" Target="../embeddings/oleObject8.bin"/><Relationship Id="rId1" Type="http://schemas.openxmlformats.org/officeDocument/2006/relationships/slideLayout" Target="../slideLayouts/slideLayout6.xml"/><Relationship Id="rId6" Type="http://schemas.openxmlformats.org/officeDocument/2006/relationships/package" Target="../embeddings/Microsoft_Word_Document.docx"/><Relationship Id="rId11" Type="http://schemas.openxmlformats.org/officeDocument/2006/relationships/image" Target="../media/image39.emf"/><Relationship Id="rId5" Type="http://schemas.openxmlformats.org/officeDocument/2006/relationships/image" Target="../media/image36.emf"/><Relationship Id="rId15" Type="http://schemas.openxmlformats.org/officeDocument/2006/relationships/image" Target="../media/image41.wmf"/><Relationship Id="rId10" Type="http://schemas.openxmlformats.org/officeDocument/2006/relationships/oleObject" Target="../embeddings/oleObject4.bin"/><Relationship Id="rId19" Type="http://schemas.openxmlformats.org/officeDocument/2006/relationships/image" Target="../media/image43.emf"/><Relationship Id="rId4" Type="http://schemas.openxmlformats.org/officeDocument/2006/relationships/oleObject" Target="../embeddings/oleObject2.bin"/><Relationship Id="rId9" Type="http://schemas.openxmlformats.org/officeDocument/2006/relationships/image" Target="../media/image38.emf"/><Relationship Id="rId14" Type="http://schemas.openxmlformats.org/officeDocument/2006/relationships/package" Target="../embeddings/Microsoft_PowerPoint_Presentation.pptx"/></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hyperlink" Target="http://www.feelslikehomeblog.com/series/christmas-crafts-for-preschoolers/"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48.jpeg"/><Relationship Id="rId5" Type="http://schemas.openxmlformats.org/officeDocument/2006/relationships/image" Target="../media/image47.jpg"/><Relationship Id="rId4" Type="http://schemas.openxmlformats.org/officeDocument/2006/relationships/hyperlink" Target="https://creativecommons.org/licenses/by-nc-nd/3.0/"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www.feelslikehomeblog.com/series/christmas-crafts-for-preschoolers/"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hyperlink" Target="https://creativecommons.org/licenses/by-nc-nd/3.0/"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inclusioncornwall.co.uk/"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5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4275"/>
            <a:chOff x="0" y="0"/>
            <a:chExt cx="12192000" cy="1184275"/>
          </a:xfrm>
        </p:grpSpPr>
        <p:sp>
          <p:nvSpPr>
            <p:cNvPr id="6" name="Rectangle 5"/>
            <p:cNvSpPr/>
            <p:nvPr/>
          </p:nvSpPr>
          <p:spPr>
            <a:xfrm>
              <a:off x="0" y="0"/>
              <a:ext cx="12192000" cy="1017588"/>
            </a:xfrm>
            <a:prstGeom prst="rect">
              <a:avLst/>
            </a:prstGeom>
            <a:solidFill>
              <a:srgbClr val="006181"/>
            </a:solidFill>
            <a:ln>
              <a:solidFill>
                <a:srgbClr val="00618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srgbClr val="002060"/>
                </a:solidFill>
              </a:endParaRPr>
            </a:p>
          </p:txBody>
        </p:sp>
        <p:sp>
          <p:nvSpPr>
            <p:cNvPr id="7" name="Rectangle 6"/>
            <p:cNvSpPr/>
            <p:nvPr/>
          </p:nvSpPr>
          <p:spPr>
            <a:xfrm>
              <a:off x="0" y="1030288"/>
              <a:ext cx="12192000" cy="153987"/>
            </a:xfrm>
            <a:prstGeom prst="rect">
              <a:avLst/>
            </a:prstGeom>
            <a:solidFill>
              <a:srgbClr val="ADA57C"/>
            </a:solidFill>
            <a:ln>
              <a:solidFill>
                <a:srgbClr val="ADA57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2052" name="Picture 7"/>
            <p:cNvPicPr>
              <a:picLocks noChangeAspect="1"/>
            </p:cNvPicPr>
            <p:nvPr/>
          </p:nvPicPr>
          <p:blipFill>
            <a:blip r:embed="rId2">
              <a:extLst>
                <a:ext uri="{28A0092B-C50C-407E-A947-70E740481C1C}">
                  <a14:useLocalDpi xmlns:a14="http://schemas.microsoft.com/office/drawing/2010/main" val="0"/>
                </a:ext>
              </a:extLst>
            </a:blip>
            <a:srcRect l="13838" t="20554" r="68840" b="62367"/>
            <a:stretch>
              <a:fillRect/>
            </a:stretch>
          </p:blipFill>
          <p:spPr bwMode="auto">
            <a:xfrm>
              <a:off x="849313" y="0"/>
              <a:ext cx="1789112"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8"/>
            <p:cNvPicPr>
              <a:picLocks noChangeAspect="1"/>
            </p:cNvPicPr>
            <p:nvPr/>
          </p:nvPicPr>
          <p:blipFill>
            <a:blip r:embed="rId3">
              <a:extLst>
                <a:ext uri="{28A0092B-C50C-407E-A947-70E740481C1C}">
                  <a14:useLocalDpi xmlns:a14="http://schemas.microsoft.com/office/drawing/2010/main" val="0"/>
                </a:ext>
              </a:extLst>
            </a:blip>
            <a:srcRect l="69966" t="21202" r="14680" b="73413"/>
            <a:stretch>
              <a:fillRect/>
            </a:stretch>
          </p:blipFill>
          <p:spPr bwMode="auto">
            <a:xfrm>
              <a:off x="9467850" y="338138"/>
              <a:ext cx="199707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TextBox 2"/>
          <p:cNvSpPr txBox="1"/>
          <p:nvPr/>
        </p:nvSpPr>
        <p:spPr>
          <a:xfrm>
            <a:off x="1028761" y="2016369"/>
            <a:ext cx="9557177" cy="3139321"/>
          </a:xfrm>
          <a:prstGeom prst="rect">
            <a:avLst/>
          </a:prstGeom>
          <a:noFill/>
        </p:spPr>
        <p:txBody>
          <a:bodyPr wrap="square" rtlCol="0">
            <a:spAutoFit/>
          </a:bodyPr>
          <a:lstStyle/>
          <a:p>
            <a:pPr algn="ctr"/>
            <a:r>
              <a:rPr lang="en-GB" sz="6600" b="1" dirty="0"/>
              <a:t>Welcome</a:t>
            </a:r>
          </a:p>
          <a:p>
            <a:pPr algn="ctr"/>
            <a:r>
              <a:rPr lang="en-GB" sz="6600" b="1" dirty="0"/>
              <a:t>Annual </a:t>
            </a:r>
            <a:r>
              <a:rPr lang="en-GB" sz="6600" b="1" dirty="0">
                <a:latin typeface="Arial" panose="020B0604020202020204" pitchFamily="34" charset="0"/>
                <a:cs typeface="Arial" panose="020B0604020202020204" pitchFamily="34" charset="0"/>
              </a:rPr>
              <a:t>General</a:t>
            </a:r>
            <a:r>
              <a:rPr lang="en-GB" sz="6600" b="1" dirty="0"/>
              <a:t> Meeting</a:t>
            </a:r>
          </a:p>
          <a:p>
            <a:pPr algn="ctr"/>
            <a:r>
              <a:rPr lang="en-GB" sz="6600" b="1" dirty="0"/>
              <a:t>2021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a:extLst>
              <a:ext uri="{FF2B5EF4-FFF2-40B4-BE49-F238E27FC236}">
                <a16:creationId xmlns:a16="http://schemas.microsoft.com/office/drawing/2014/main" id="{F74E7222-C2AD-4E3A-8F5C-68B954039A5A}"/>
              </a:ext>
            </a:extLst>
          </p:cNvPr>
          <p:cNvPicPr>
            <a:picLocks noGrp="1" noChangeAspect="1"/>
          </p:cNvPicPr>
          <p:nvPr>
            <p:ph idx="1"/>
          </p:nvPr>
        </p:nvPicPr>
        <p:blipFill>
          <a:blip r:embed="rId2"/>
          <a:stretch>
            <a:fillRect/>
          </a:stretch>
        </p:blipFill>
        <p:spPr>
          <a:xfrm>
            <a:off x="618978" y="1955409"/>
            <a:ext cx="10916530" cy="4825219"/>
          </a:xfrm>
          <a:prstGeom prst="rect">
            <a:avLst/>
          </a:prstGeom>
        </p:spPr>
      </p:pic>
      <p:pic>
        <p:nvPicPr>
          <p:cNvPr id="5" name="Picture 4">
            <a:extLst>
              <a:ext uri="{FF2B5EF4-FFF2-40B4-BE49-F238E27FC236}">
                <a16:creationId xmlns:a16="http://schemas.microsoft.com/office/drawing/2014/main" id="{3FD8F1CE-17BA-46FE-9650-A6EC58B0BBA9}"/>
              </a:ext>
            </a:extLst>
          </p:cNvPr>
          <p:cNvPicPr/>
          <p:nvPr/>
        </p:nvPicPr>
        <p:blipFill rotWithShape="1">
          <a:blip r:embed="rId3" cstate="print">
            <a:extLst>
              <a:ext uri="{28A0092B-C50C-407E-A947-70E740481C1C}">
                <a14:useLocalDpi xmlns:a14="http://schemas.microsoft.com/office/drawing/2010/main" val="0"/>
              </a:ext>
            </a:extLst>
          </a:blip>
          <a:srcRect r="-5791" b="2971"/>
          <a:stretch/>
        </p:blipFill>
        <p:spPr bwMode="auto">
          <a:xfrm>
            <a:off x="3305908" y="1"/>
            <a:ext cx="5992837" cy="18288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05784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0386" y="4640022"/>
            <a:ext cx="3208309" cy="19049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8794" y="4760875"/>
            <a:ext cx="1577206" cy="11215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2688" y="1332981"/>
            <a:ext cx="1757648" cy="1602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G:\Public_Health\Health Improvement_Wider Determinants\Wider Determinants\Fuel Poverty\Winter Wellness 2017-18\LA Flex\Logos\CRCC Logo RGB.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1795" y="1424431"/>
            <a:ext cx="1942701" cy="86155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24390" y="5241746"/>
            <a:ext cx="1701166" cy="1280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36959" y="2089951"/>
            <a:ext cx="2746399" cy="1163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0266" y="3826465"/>
            <a:ext cx="2022481" cy="1068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descr="G:\Public_Health\Health Improvement_Wider Determinants\Wider Determinants\Fuel Poverty\Central Heating Fund\Media-videos\Logos\coastline housing.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079523" y="4221687"/>
            <a:ext cx="2103835" cy="1205996"/>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G:\Public_Health\Health Improvement_Wider Determinants\Wider Determinants\Fuel Poverty\Winter Wellness 2017-18\Warm Homes Fund\TGP_RGB__879637 Guinness Logo.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654217" y="1337934"/>
            <a:ext cx="2529142" cy="64913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2"/>
          <p:cNvSpPr>
            <a:spLocks noGrp="1" noChangeArrowheads="1"/>
          </p:cNvSpPr>
          <p:nvPr>
            <p:ph type="title"/>
          </p:nvPr>
        </p:nvSpPr>
        <p:spPr>
          <a:xfrm>
            <a:off x="2954214" y="201259"/>
            <a:ext cx="5418041" cy="719799"/>
          </a:xfrm>
        </p:spPr>
        <p:txBody>
          <a:bodyPr/>
          <a:lstStyle/>
          <a:p>
            <a:pPr algn="ctr" eaLnBrk="1" hangingPunct="1"/>
            <a:r>
              <a:rPr lang="en-US" altLang="en-US" sz="3600" b="1" dirty="0">
                <a:solidFill>
                  <a:schemeClr val="bg1"/>
                </a:solidFill>
              </a:rPr>
              <a:t>Winter Wellbeing Partners</a:t>
            </a:r>
          </a:p>
        </p:txBody>
      </p:sp>
      <p:pic>
        <p:nvPicPr>
          <p:cNvPr id="2" name="Picture 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764172" y="3308589"/>
            <a:ext cx="2420598" cy="813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653397" y="3249687"/>
            <a:ext cx="1130968" cy="1130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08529" y="1337934"/>
            <a:ext cx="1605145" cy="1605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6">
            <a:extLst>
              <a:ext uri="{FF2B5EF4-FFF2-40B4-BE49-F238E27FC236}">
                <a16:creationId xmlns:a16="http://schemas.microsoft.com/office/drawing/2014/main" id="{8E199788-1184-42C7-8ED7-877129ADBAB9}"/>
              </a:ext>
            </a:extLst>
          </p:cNvPr>
          <p:cNvPicPr>
            <a:picLocks noChangeAspect="1"/>
          </p:cNvPicPr>
          <p:nvPr/>
        </p:nvPicPr>
        <p:blipFill rotWithShape="1">
          <a:blip r:embed="rId15"/>
          <a:srcRect l="3241" t="18414" r="24931" b="13293"/>
          <a:stretch/>
        </p:blipFill>
        <p:spPr>
          <a:xfrm>
            <a:off x="5482628" y="3149110"/>
            <a:ext cx="2256067" cy="1205996"/>
          </a:xfrm>
          <a:prstGeom prst="rect">
            <a:avLst/>
          </a:prstGeom>
        </p:spPr>
      </p:pic>
      <p:pic>
        <p:nvPicPr>
          <p:cNvPr id="18" name="Picture 17">
            <a:extLst>
              <a:ext uri="{FF2B5EF4-FFF2-40B4-BE49-F238E27FC236}">
                <a16:creationId xmlns:a16="http://schemas.microsoft.com/office/drawing/2014/main" id="{C5C67B5A-B8BB-4BE6-BD31-33A67FF64A03}"/>
              </a:ext>
            </a:extLst>
          </p:cNvPr>
          <p:cNvPicPr>
            <a:picLocks noChangeAspect="1"/>
          </p:cNvPicPr>
          <p:nvPr/>
        </p:nvPicPr>
        <p:blipFill rotWithShape="1">
          <a:blip r:embed="rId16"/>
          <a:srcRect l="3167" t="11167" r="80667" b="78161"/>
          <a:stretch/>
        </p:blipFill>
        <p:spPr>
          <a:xfrm>
            <a:off x="414415" y="2705279"/>
            <a:ext cx="2486445" cy="861559"/>
          </a:xfrm>
          <a:prstGeom prst="rect">
            <a:avLst/>
          </a:prstGeom>
        </p:spPr>
      </p:pic>
      <p:pic>
        <p:nvPicPr>
          <p:cNvPr id="19" name="Picture 18">
            <a:extLst>
              <a:ext uri="{FF2B5EF4-FFF2-40B4-BE49-F238E27FC236}">
                <a16:creationId xmlns:a16="http://schemas.microsoft.com/office/drawing/2014/main" id="{7E3028BF-A982-49F6-919B-2E132CC09F09}"/>
              </a:ext>
            </a:extLst>
          </p:cNvPr>
          <p:cNvPicPr/>
          <p:nvPr/>
        </p:nvPicPr>
        <p:blipFill>
          <a:blip r:embed="rId17">
            <a:extLst>
              <a:ext uri="{28A0092B-C50C-407E-A947-70E740481C1C}">
                <a14:useLocalDpi xmlns:a14="http://schemas.microsoft.com/office/drawing/2010/main" val="0"/>
              </a:ext>
            </a:extLst>
          </a:blip>
          <a:srcRect/>
          <a:stretch>
            <a:fillRect/>
          </a:stretch>
        </p:blipFill>
        <p:spPr bwMode="auto">
          <a:xfrm>
            <a:off x="462530" y="5775971"/>
            <a:ext cx="1407958" cy="74517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6C7879AF-1F7B-4B1B-ADC3-09FC0A68A199}"/>
              </a:ext>
            </a:extLst>
          </p:cNvPr>
          <p:cNvPicPr/>
          <p:nvPr/>
        </p:nvPicPr>
        <p:blipFill>
          <a:blip r:embed="rId18" cstate="print">
            <a:extLst>
              <a:ext uri="{28A0092B-C50C-407E-A947-70E740481C1C}">
                <a14:useLocalDpi xmlns:a14="http://schemas.microsoft.com/office/drawing/2010/main" val="0"/>
              </a:ext>
            </a:extLst>
          </a:blip>
          <a:srcRect b="2577"/>
          <a:stretch>
            <a:fillRect/>
          </a:stretch>
        </p:blipFill>
        <p:spPr bwMode="auto">
          <a:xfrm>
            <a:off x="9777046" y="5566576"/>
            <a:ext cx="1566335" cy="1163969"/>
          </a:xfrm>
          <a:prstGeom prst="rect">
            <a:avLst/>
          </a:prstGeom>
          <a:noFill/>
        </p:spPr>
      </p:pic>
    </p:spTree>
    <p:extLst>
      <p:ext uri="{BB962C8B-B14F-4D97-AF65-F5344CB8AC3E}">
        <p14:creationId xmlns:p14="http://schemas.microsoft.com/office/powerpoint/2010/main" val="2003986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31"/>
                                        </p:tgtEl>
                                        <p:attrNameLst>
                                          <p:attrName>style.visibility</p:attrName>
                                        </p:attrNameLst>
                                      </p:cBhvr>
                                      <p:to>
                                        <p:strVal val="visible"/>
                                      </p:to>
                                    </p:set>
                                    <p:anim calcmode="lin" valueType="num">
                                      <p:cBhvr>
                                        <p:cTn id="7" dur="1000" fill="hold"/>
                                        <p:tgtEl>
                                          <p:spTgt spid="1031"/>
                                        </p:tgtEl>
                                        <p:attrNameLst>
                                          <p:attrName>ppt_w</p:attrName>
                                        </p:attrNameLst>
                                      </p:cBhvr>
                                      <p:tavLst>
                                        <p:tav tm="0">
                                          <p:val>
                                            <p:fltVal val="0"/>
                                          </p:val>
                                        </p:tav>
                                        <p:tav tm="100000">
                                          <p:val>
                                            <p:strVal val="#ppt_w"/>
                                          </p:val>
                                        </p:tav>
                                      </p:tavLst>
                                    </p:anim>
                                    <p:anim calcmode="lin" valueType="num">
                                      <p:cBhvr>
                                        <p:cTn id="8" dur="1000" fill="hold"/>
                                        <p:tgtEl>
                                          <p:spTgt spid="1031"/>
                                        </p:tgtEl>
                                        <p:attrNameLst>
                                          <p:attrName>ppt_h</p:attrName>
                                        </p:attrNameLst>
                                      </p:cBhvr>
                                      <p:tavLst>
                                        <p:tav tm="0">
                                          <p:val>
                                            <p:fltVal val="0"/>
                                          </p:val>
                                        </p:tav>
                                        <p:tav tm="100000">
                                          <p:val>
                                            <p:strVal val="#ppt_h"/>
                                          </p:val>
                                        </p:tav>
                                      </p:tavLst>
                                    </p:anim>
                                    <p:anim calcmode="lin" valueType="num">
                                      <p:cBhvr>
                                        <p:cTn id="9" dur="1000" fill="hold"/>
                                        <p:tgtEl>
                                          <p:spTgt spid="1031"/>
                                        </p:tgtEl>
                                        <p:attrNameLst>
                                          <p:attrName>style.rotation</p:attrName>
                                        </p:attrNameLst>
                                      </p:cBhvr>
                                      <p:tavLst>
                                        <p:tav tm="0">
                                          <p:val>
                                            <p:fltVal val="90"/>
                                          </p:val>
                                        </p:tav>
                                        <p:tav tm="100000">
                                          <p:val>
                                            <p:fltVal val="0"/>
                                          </p:val>
                                        </p:tav>
                                      </p:tavLst>
                                    </p:anim>
                                    <p:animEffect transition="in" filter="fade">
                                      <p:cBhvr>
                                        <p:cTn id="10" dur="1000"/>
                                        <p:tgtEl>
                                          <p:spTgt spid="10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C513663-9713-4A92-8F54-47F5897D7A87}"/>
              </a:ext>
            </a:extLst>
          </p:cNvPr>
          <p:cNvSpPr>
            <a:spLocks noGrp="1"/>
          </p:cNvSpPr>
          <p:nvPr>
            <p:ph idx="1"/>
          </p:nvPr>
        </p:nvSpPr>
        <p:spPr>
          <a:xfrm>
            <a:off x="254000" y="1406524"/>
            <a:ext cx="11703538" cy="5451476"/>
          </a:xfrm>
        </p:spPr>
        <p:txBody>
          <a:bodyPr/>
          <a:lstStyle/>
          <a:p>
            <a:pPr marL="0" indent="0" algn="l">
              <a:buNone/>
            </a:pPr>
            <a:r>
              <a:rPr lang="en-GB" sz="2400" b="1" dirty="0">
                <a:solidFill>
                  <a:srgbClr val="4F4F4F"/>
                </a:solidFill>
                <a:latin typeface="-apple-system"/>
              </a:rPr>
              <a:t>F</a:t>
            </a:r>
            <a:r>
              <a:rPr lang="en-GB" sz="2400" b="1" i="0" dirty="0">
                <a:solidFill>
                  <a:srgbClr val="4F4F4F"/>
                </a:solidFill>
                <a:effectLst/>
                <a:latin typeface="-apple-system"/>
              </a:rPr>
              <a:t>uel poverty is</a:t>
            </a:r>
            <a:endParaRPr lang="en-GB" sz="2400" b="0" i="0" dirty="0">
              <a:solidFill>
                <a:srgbClr val="4F4F4F"/>
              </a:solidFill>
              <a:effectLst/>
              <a:latin typeface="-apple-system"/>
            </a:endParaRPr>
          </a:p>
          <a:p>
            <a:pPr algn="l"/>
            <a:r>
              <a:rPr lang="en-GB" sz="2000" b="0" i="0" dirty="0">
                <a:solidFill>
                  <a:srgbClr val="4F4F4F"/>
                </a:solidFill>
                <a:effectLst/>
                <a:latin typeface="-apple-system"/>
              </a:rPr>
              <a:t>We should all be able to stay warm at home and healthy.</a:t>
            </a:r>
          </a:p>
          <a:p>
            <a:pPr algn="l"/>
            <a:r>
              <a:rPr lang="en-GB" sz="2000" dirty="0">
                <a:solidFill>
                  <a:srgbClr val="4F4F4F"/>
                </a:solidFill>
                <a:latin typeface="-apple-system"/>
              </a:rPr>
              <a:t>R</a:t>
            </a:r>
            <a:r>
              <a:rPr lang="en-GB" sz="2000" b="0" i="0" dirty="0">
                <a:solidFill>
                  <a:srgbClr val="4F4F4F"/>
                </a:solidFill>
                <a:effectLst/>
                <a:latin typeface="-apple-system"/>
              </a:rPr>
              <a:t>ising energy </a:t>
            </a:r>
            <a:r>
              <a:rPr lang="en-GB" sz="2000" b="0" i="0" dirty="0">
                <a:solidFill>
                  <a:srgbClr val="4F4F4F"/>
                </a:solidFill>
                <a:effectLst/>
                <a:latin typeface="Arial" panose="020B0604020202020204" pitchFamily="34" charset="0"/>
                <a:cs typeface="Arial" panose="020B0604020202020204" pitchFamily="34" charset="0"/>
              </a:rPr>
              <a:t>costs</a:t>
            </a:r>
            <a:r>
              <a:rPr lang="en-GB" sz="2000" b="0" i="0" dirty="0">
                <a:solidFill>
                  <a:srgbClr val="4F4F4F"/>
                </a:solidFill>
                <a:effectLst/>
                <a:latin typeface="-apple-system"/>
              </a:rPr>
              <a:t>, low incomes and energy-inefficient homes are restricting people’s options, leaving them in impossible situations – fuel, food, rent, mortgage.</a:t>
            </a:r>
          </a:p>
          <a:p>
            <a:pPr algn="l"/>
            <a:r>
              <a:rPr lang="en-GB" sz="2000" b="0" i="0" dirty="0">
                <a:solidFill>
                  <a:srgbClr val="4F4F4F"/>
                </a:solidFill>
                <a:effectLst/>
                <a:latin typeface="-apple-system"/>
              </a:rPr>
              <a:t>30,000 in Cornwall (about 4m UK households) </a:t>
            </a:r>
          </a:p>
          <a:p>
            <a:pPr algn="l"/>
            <a:r>
              <a:rPr lang="en-GB" sz="2000" b="0" i="0" dirty="0">
                <a:solidFill>
                  <a:srgbClr val="4F4F4F"/>
                </a:solidFill>
                <a:effectLst/>
                <a:latin typeface="-apple-system"/>
              </a:rPr>
              <a:t>It’s a national injustice which sees those with the least money having no choice but to live in homes that are the most difficult and expensive to heat</a:t>
            </a:r>
            <a:r>
              <a:rPr lang="en-GB" sz="2400" b="0" i="0" dirty="0">
                <a:solidFill>
                  <a:srgbClr val="4F4F4F"/>
                </a:solidFill>
                <a:effectLst/>
                <a:latin typeface="-apple-system"/>
              </a:rPr>
              <a:t>.</a:t>
            </a:r>
          </a:p>
          <a:p>
            <a:pPr marL="0" indent="0" algn="l">
              <a:buNone/>
            </a:pPr>
            <a:r>
              <a:rPr lang="en-GB" sz="2400" b="1" i="0" dirty="0">
                <a:solidFill>
                  <a:srgbClr val="4F4F4F"/>
                </a:solidFill>
                <a:effectLst/>
                <a:latin typeface="-apple-system"/>
              </a:rPr>
              <a:t>The impacts</a:t>
            </a:r>
            <a:endParaRPr lang="en-GB" sz="2400" b="0" i="0" dirty="0">
              <a:solidFill>
                <a:srgbClr val="4F4F4F"/>
              </a:solidFill>
              <a:effectLst/>
              <a:latin typeface="-apple-system"/>
            </a:endParaRPr>
          </a:p>
          <a:p>
            <a:pPr algn="l"/>
            <a:r>
              <a:rPr lang="en-GB" sz="2000" b="0" i="0" dirty="0">
                <a:solidFill>
                  <a:srgbClr val="4F4F4F"/>
                </a:solidFill>
                <a:effectLst/>
                <a:latin typeface="-apple-system"/>
              </a:rPr>
              <a:t>Cold homes can cause or worsen a range of serious health conditions, impact on mental health and is a known risk factor for suicide.    </a:t>
            </a:r>
            <a:r>
              <a:rPr lang="en-GB" sz="2000" dirty="0">
                <a:solidFill>
                  <a:srgbClr val="4F4F4F"/>
                </a:solidFill>
                <a:latin typeface="-apple-system"/>
              </a:rPr>
              <a:t>Prevent children </a:t>
            </a:r>
            <a:r>
              <a:rPr lang="en-GB" sz="2000" b="0" i="0" dirty="0">
                <a:solidFill>
                  <a:srgbClr val="4F4F4F"/>
                </a:solidFill>
                <a:effectLst/>
                <a:latin typeface="-apple-system"/>
              </a:rPr>
              <a:t>from thriving. </a:t>
            </a:r>
          </a:p>
          <a:p>
            <a:pPr algn="l"/>
            <a:r>
              <a:rPr lang="en-GB" sz="2000" b="0" i="0" dirty="0">
                <a:solidFill>
                  <a:srgbClr val="4F4F4F"/>
                </a:solidFill>
                <a:effectLst/>
                <a:latin typeface="-apple-system"/>
              </a:rPr>
              <a:t>The collective impact on society is significant too. £1.3bn is spent each year on health services in England on treating illness caused by cold homes; and 20% of the UK’s carbon emissions come from housing</a:t>
            </a:r>
            <a:r>
              <a:rPr lang="en-GB" sz="2400" b="0" i="0" dirty="0">
                <a:solidFill>
                  <a:srgbClr val="4F4F4F"/>
                </a:solidFill>
                <a:effectLst/>
                <a:latin typeface="-apple-system"/>
              </a:rPr>
              <a:t>.</a:t>
            </a:r>
          </a:p>
          <a:p>
            <a:pPr marL="0" indent="0" algn="l">
              <a:buNone/>
            </a:pPr>
            <a:r>
              <a:rPr lang="en-GB" sz="2400" b="1" i="0" dirty="0">
                <a:solidFill>
                  <a:srgbClr val="4F4F4F"/>
                </a:solidFill>
                <a:effectLst/>
                <a:latin typeface="-apple-system"/>
              </a:rPr>
              <a:t>The solutions</a:t>
            </a:r>
            <a:endParaRPr lang="en-GB" sz="2400" b="0" i="0" dirty="0">
              <a:solidFill>
                <a:srgbClr val="4F4F4F"/>
              </a:solidFill>
              <a:effectLst/>
              <a:latin typeface="-apple-system"/>
            </a:endParaRPr>
          </a:p>
          <a:p>
            <a:pPr algn="l"/>
            <a:r>
              <a:rPr lang="en-GB" sz="2000" b="0" i="0" dirty="0">
                <a:solidFill>
                  <a:srgbClr val="4F4F4F"/>
                </a:solidFill>
                <a:effectLst/>
                <a:latin typeface="-apple-system"/>
              </a:rPr>
              <a:t>It is not inevitable</a:t>
            </a:r>
            <a:r>
              <a:rPr lang="en-GB" sz="2400" b="0" i="0" dirty="0">
                <a:solidFill>
                  <a:srgbClr val="4F4F4F"/>
                </a:solidFill>
                <a:effectLst/>
                <a:latin typeface="-apple-system"/>
              </a:rPr>
              <a:t>. </a:t>
            </a:r>
          </a:p>
          <a:p>
            <a:endParaRPr lang="en-GB" dirty="0"/>
          </a:p>
        </p:txBody>
      </p:sp>
    </p:spTree>
    <p:extLst>
      <p:ext uri="{BB962C8B-B14F-4D97-AF65-F5344CB8AC3E}">
        <p14:creationId xmlns:p14="http://schemas.microsoft.com/office/powerpoint/2010/main" val="238219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4">
            <a:extLst>
              <a:ext uri="{FF2B5EF4-FFF2-40B4-BE49-F238E27FC236}">
                <a16:creationId xmlns:a16="http://schemas.microsoft.com/office/drawing/2014/main" id="{386E427A-8119-4689-B0F1-F1331D175DC6}"/>
              </a:ext>
            </a:extLst>
          </p:cNvPr>
          <p:cNvGraphicFramePr>
            <a:graphicFrameLocks noGrp="1"/>
          </p:cNvGraphicFramePr>
          <p:nvPr/>
        </p:nvGraphicFramePr>
        <p:xfrm>
          <a:off x="337625" y="1434905"/>
          <a:ext cx="11366695" cy="5105875"/>
        </p:xfrm>
        <a:graphic>
          <a:graphicData uri="http://schemas.openxmlformats.org/drawingml/2006/table">
            <a:tbl>
              <a:tblPr firstRow="1" bandRow="1"/>
              <a:tblGrid>
                <a:gridCol w="3428113">
                  <a:extLst>
                    <a:ext uri="{9D8B030D-6E8A-4147-A177-3AD203B41FA5}">
                      <a16:colId xmlns:a16="http://schemas.microsoft.com/office/drawing/2014/main" val="385257509"/>
                    </a:ext>
                  </a:extLst>
                </a:gridCol>
                <a:gridCol w="7938582">
                  <a:extLst>
                    <a:ext uri="{9D8B030D-6E8A-4147-A177-3AD203B41FA5}">
                      <a16:colId xmlns:a16="http://schemas.microsoft.com/office/drawing/2014/main" val="3691328823"/>
                    </a:ext>
                  </a:extLst>
                </a:gridCol>
              </a:tblGrid>
              <a:tr h="404795">
                <a:tc gridSpan="2">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dirty="0"/>
                        <a:t>A drug called “Heating”</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solidFill>
                  </a:tcPr>
                </a:tc>
                <a:tc hMerge="1">
                  <a:txBody>
                    <a:bodyPr/>
                    <a:lstStyle/>
                    <a:p>
                      <a:endParaRPr lang="en-GB" dirty="0"/>
                    </a:p>
                  </a:txBody>
                  <a:tcPr/>
                </a:tc>
                <a:extLst>
                  <a:ext uri="{0D108BD9-81ED-4DB2-BD59-A6C34878D82A}">
                    <a16:rowId xmlns:a16="http://schemas.microsoft.com/office/drawing/2014/main" val="1900028420"/>
                  </a:ext>
                </a:extLst>
              </a:tr>
              <a:tr h="40479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dirty="0"/>
                        <a:t>Generic name</a:t>
                      </a: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dirty="0"/>
                        <a:t>Being warm, boilers, central heating, hot water, radiators</a:t>
                      </a: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tint val="40000"/>
                      </a:srgbClr>
                    </a:solidFill>
                  </a:tcPr>
                </a:tc>
                <a:extLst>
                  <a:ext uri="{0D108BD9-81ED-4DB2-BD59-A6C34878D82A}">
                    <a16:rowId xmlns:a16="http://schemas.microsoft.com/office/drawing/2014/main" val="187425412"/>
                  </a:ext>
                </a:extLst>
              </a:tr>
              <a:tr h="69293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dirty="0"/>
                        <a:t>Other brand names</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dirty="0"/>
                        <a:t>Heating, energy, gas, electric, renewables, insulation, coal, wood, hot water, affordable warmth fuel poverty, solar</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tint val="20000"/>
                      </a:srgbClr>
                    </a:solidFill>
                  </a:tcPr>
                </a:tc>
                <a:extLst>
                  <a:ext uri="{0D108BD9-81ED-4DB2-BD59-A6C34878D82A}">
                    <a16:rowId xmlns:a16="http://schemas.microsoft.com/office/drawing/2014/main" val="1881453675"/>
                  </a:ext>
                </a:extLst>
              </a:tr>
              <a:tr h="112961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dirty="0"/>
                        <a:t>Indications</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dirty="0"/>
                        <a:t>Struggling to pay for energy, draughty home, cold home, old heating, damp, mould, condensation, trouble breathing, not eating</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tint val="40000"/>
                      </a:srgbClr>
                    </a:solidFill>
                  </a:tcPr>
                </a:tc>
                <a:extLst>
                  <a:ext uri="{0D108BD9-81ED-4DB2-BD59-A6C34878D82A}">
                    <a16:rowId xmlns:a16="http://schemas.microsoft.com/office/drawing/2014/main" val="510477058"/>
                  </a:ext>
                </a:extLst>
              </a:tr>
              <a:tr h="60825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dirty="0"/>
                        <a:t>Dosage</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dirty="0"/>
                        <a:t>Able to turn heating on and afford. Daily when cold or damp</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tint val="20000"/>
                      </a:srgbClr>
                    </a:solidFill>
                  </a:tcPr>
                </a:tc>
                <a:extLst>
                  <a:ext uri="{0D108BD9-81ED-4DB2-BD59-A6C34878D82A}">
                    <a16:rowId xmlns:a16="http://schemas.microsoft.com/office/drawing/2014/main" val="2877949767"/>
                  </a:ext>
                </a:extLst>
              </a:tr>
              <a:tr h="60825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dirty="0"/>
                        <a:t>Administration</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dirty="0"/>
                        <a:t>Personal control</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tint val="40000"/>
                      </a:srgbClr>
                    </a:solidFill>
                  </a:tcPr>
                </a:tc>
                <a:extLst>
                  <a:ext uri="{0D108BD9-81ED-4DB2-BD59-A6C34878D82A}">
                    <a16:rowId xmlns:a16="http://schemas.microsoft.com/office/drawing/2014/main" val="3119980240"/>
                  </a:ext>
                </a:extLst>
              </a:tr>
              <a:tr h="125722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dirty="0"/>
                        <a:t>Side effects</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dirty="0"/>
                        <a:t>Improved health and wellbeing, social esteem, independence, better able to manage pre-existing health issues, preventative, best start in life</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tint val="20000"/>
                      </a:srgbClr>
                    </a:solidFill>
                  </a:tcPr>
                </a:tc>
                <a:extLst>
                  <a:ext uri="{0D108BD9-81ED-4DB2-BD59-A6C34878D82A}">
                    <a16:rowId xmlns:a16="http://schemas.microsoft.com/office/drawing/2014/main" val="3585336666"/>
                  </a:ext>
                </a:extLst>
              </a:tr>
            </a:tbl>
          </a:graphicData>
        </a:graphic>
      </p:graphicFrame>
    </p:spTree>
    <p:extLst>
      <p:ext uri="{BB962C8B-B14F-4D97-AF65-F5344CB8AC3E}">
        <p14:creationId xmlns:p14="http://schemas.microsoft.com/office/powerpoint/2010/main" val="129199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452" y="1378635"/>
            <a:ext cx="10832123" cy="548639"/>
          </a:xfrm>
        </p:spPr>
        <p:txBody>
          <a:bodyPr/>
          <a:lstStyle/>
          <a:p>
            <a:r>
              <a:rPr lang="en-GB" sz="2400" b="1" dirty="0">
                <a:solidFill>
                  <a:srgbClr val="000000"/>
                </a:solidFill>
                <a:latin typeface="+mn-lt"/>
              </a:rPr>
              <a:t>Focus on Fuel Poverty, improving health and  Progress to Work</a:t>
            </a:r>
            <a:br>
              <a:rPr lang="en-GB" sz="2800" b="1" dirty="0">
                <a:solidFill>
                  <a:srgbClr val="000000"/>
                </a:solidFill>
              </a:rPr>
            </a:br>
            <a:endParaRPr lang="en-GB" sz="6000" b="1" dirty="0">
              <a:solidFill>
                <a:schemeClr val="tx1"/>
              </a:solidFill>
            </a:endParaRPr>
          </a:p>
        </p:txBody>
      </p:sp>
      <p:sp>
        <p:nvSpPr>
          <p:cNvPr id="4" name="Rectangle 3"/>
          <p:cNvSpPr txBox="1">
            <a:spLocks noChangeArrowheads="1"/>
          </p:cNvSpPr>
          <p:nvPr/>
        </p:nvSpPr>
        <p:spPr bwMode="auto">
          <a:xfrm>
            <a:off x="858129" y="2039816"/>
            <a:ext cx="5936565" cy="4459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lr>
                <a:srgbClr val="428B38"/>
              </a:buClr>
              <a:buChar char="•"/>
              <a:defRPr sz="2400">
                <a:solidFill>
                  <a:srgbClr val="0061AA"/>
                </a:solidFill>
                <a:latin typeface="+mn-lt"/>
                <a:ea typeface="+mn-ea"/>
                <a:cs typeface="+mn-cs"/>
              </a:defRPr>
            </a:lvl1pPr>
            <a:lvl2pPr marL="742950" indent="-285750" algn="l" rtl="0" fontAlgn="base">
              <a:spcBef>
                <a:spcPct val="20000"/>
              </a:spcBef>
              <a:spcAft>
                <a:spcPct val="0"/>
              </a:spcAft>
              <a:buClr>
                <a:srgbClr val="428B38"/>
              </a:buClr>
              <a:buChar char="•"/>
              <a:defRPr sz="2000">
                <a:solidFill>
                  <a:srgbClr val="0061AA"/>
                </a:solidFill>
                <a:latin typeface="+mn-lt"/>
              </a:defRPr>
            </a:lvl2pPr>
            <a:lvl3pPr marL="1143000" indent="-228600" algn="l" rtl="0" fontAlgn="base">
              <a:spcBef>
                <a:spcPct val="20000"/>
              </a:spcBef>
              <a:spcAft>
                <a:spcPct val="0"/>
              </a:spcAft>
              <a:buClr>
                <a:srgbClr val="428B38"/>
              </a:buClr>
              <a:buChar char="•"/>
              <a:defRPr sz="2000">
                <a:solidFill>
                  <a:srgbClr val="0061AA"/>
                </a:solidFill>
                <a:latin typeface="+mn-lt"/>
              </a:defRPr>
            </a:lvl3pPr>
            <a:lvl4pPr marL="1600200" indent="-228600" algn="l" rtl="0" fontAlgn="base">
              <a:spcBef>
                <a:spcPct val="20000"/>
              </a:spcBef>
              <a:spcAft>
                <a:spcPct val="0"/>
              </a:spcAft>
              <a:buClr>
                <a:srgbClr val="428B38"/>
              </a:buClr>
              <a:buChar char="•"/>
              <a:defRPr sz="2000">
                <a:solidFill>
                  <a:srgbClr val="0061AA"/>
                </a:solidFill>
                <a:latin typeface="+mn-lt"/>
              </a:defRPr>
            </a:lvl4pPr>
            <a:lvl5pPr marL="2057400" indent="-228600" algn="l" rtl="0" fontAlgn="base">
              <a:spcBef>
                <a:spcPct val="20000"/>
              </a:spcBef>
              <a:spcAft>
                <a:spcPct val="0"/>
              </a:spcAft>
              <a:buClr>
                <a:srgbClr val="428B38"/>
              </a:buClr>
              <a:buChar char="•"/>
              <a:defRPr sz="2000">
                <a:solidFill>
                  <a:srgbClr val="0061AA"/>
                </a:solidFill>
                <a:latin typeface="+mn-lt"/>
              </a:defRPr>
            </a:lvl5pPr>
            <a:lvl6pPr marL="2514600" indent="-228600" algn="l" rtl="0" fontAlgn="base">
              <a:spcBef>
                <a:spcPct val="20000"/>
              </a:spcBef>
              <a:spcAft>
                <a:spcPct val="0"/>
              </a:spcAft>
              <a:buClr>
                <a:srgbClr val="428B38"/>
              </a:buClr>
              <a:buChar char="•"/>
              <a:defRPr sz="2000">
                <a:solidFill>
                  <a:srgbClr val="0061AA"/>
                </a:solidFill>
                <a:latin typeface="+mn-lt"/>
              </a:defRPr>
            </a:lvl6pPr>
            <a:lvl7pPr marL="2971800" indent="-228600" algn="l" rtl="0" fontAlgn="base">
              <a:spcBef>
                <a:spcPct val="20000"/>
              </a:spcBef>
              <a:spcAft>
                <a:spcPct val="0"/>
              </a:spcAft>
              <a:buClr>
                <a:srgbClr val="428B38"/>
              </a:buClr>
              <a:buChar char="•"/>
              <a:defRPr sz="2000">
                <a:solidFill>
                  <a:srgbClr val="0061AA"/>
                </a:solidFill>
                <a:latin typeface="+mn-lt"/>
              </a:defRPr>
            </a:lvl7pPr>
            <a:lvl8pPr marL="3429000" indent="-228600" algn="l" rtl="0" fontAlgn="base">
              <a:spcBef>
                <a:spcPct val="20000"/>
              </a:spcBef>
              <a:spcAft>
                <a:spcPct val="0"/>
              </a:spcAft>
              <a:buClr>
                <a:srgbClr val="428B38"/>
              </a:buClr>
              <a:buChar char="•"/>
              <a:defRPr sz="2000">
                <a:solidFill>
                  <a:srgbClr val="0061AA"/>
                </a:solidFill>
                <a:latin typeface="+mn-lt"/>
              </a:defRPr>
            </a:lvl8pPr>
            <a:lvl9pPr marL="3886200" indent="-228600" algn="l" rtl="0" fontAlgn="base">
              <a:spcBef>
                <a:spcPct val="20000"/>
              </a:spcBef>
              <a:spcAft>
                <a:spcPct val="0"/>
              </a:spcAft>
              <a:buClr>
                <a:srgbClr val="428B38"/>
              </a:buClr>
              <a:buChar char="•"/>
              <a:defRPr sz="2000">
                <a:solidFill>
                  <a:srgbClr val="0061AA"/>
                </a:solidFill>
                <a:latin typeface="+mn-lt"/>
              </a:defRPr>
            </a:lvl9pPr>
          </a:lstStyle>
          <a:p>
            <a:pPr marL="0" indent="0">
              <a:buNone/>
            </a:pPr>
            <a:r>
              <a:rPr lang="en-GB" sz="2000" b="1" dirty="0">
                <a:solidFill>
                  <a:srgbClr val="000000"/>
                </a:solidFill>
              </a:rPr>
              <a:t>Investment in energy insulation and heating</a:t>
            </a:r>
          </a:p>
          <a:p>
            <a:r>
              <a:rPr lang="en-GB" sz="2000" dirty="0">
                <a:solidFill>
                  <a:srgbClr val="000000"/>
                </a:solidFill>
              </a:rPr>
              <a:t>Warm Homes Fund and Green Homes Grant - 1700</a:t>
            </a:r>
          </a:p>
          <a:p>
            <a:r>
              <a:rPr lang="en-GB" sz="2000" dirty="0">
                <a:solidFill>
                  <a:srgbClr val="000000"/>
                </a:solidFill>
              </a:rPr>
              <a:t>Local Authority flexible eligibility programme – 900</a:t>
            </a:r>
          </a:p>
          <a:p>
            <a:r>
              <a:rPr lang="en-GB" sz="2000" dirty="0">
                <a:solidFill>
                  <a:srgbClr val="000000"/>
                </a:solidFill>
              </a:rPr>
              <a:t>Sustainable Warmth bid – 400</a:t>
            </a:r>
          </a:p>
          <a:p>
            <a:r>
              <a:rPr lang="en-GB" sz="2000" dirty="0">
                <a:solidFill>
                  <a:srgbClr val="000000"/>
                </a:solidFill>
              </a:rPr>
              <a:t>Whole House Retrofit – 80</a:t>
            </a:r>
          </a:p>
          <a:p>
            <a:endParaRPr lang="en-GB" sz="1800" dirty="0">
              <a:solidFill>
                <a:srgbClr val="000000"/>
              </a:solidFill>
            </a:endParaRPr>
          </a:p>
          <a:p>
            <a:pPr marL="0" indent="0">
              <a:buNone/>
            </a:pPr>
            <a:endParaRPr lang="en-GB" sz="1800" dirty="0">
              <a:solidFill>
                <a:srgbClr val="000000"/>
              </a:solidFill>
            </a:endParaRPr>
          </a:p>
          <a:p>
            <a:pPr marL="0" indent="0">
              <a:buNone/>
            </a:pPr>
            <a:r>
              <a:rPr lang="en-GB" sz="1800" b="1" dirty="0">
                <a:solidFill>
                  <a:srgbClr val="000000"/>
                </a:solidFill>
              </a:rPr>
              <a:t>Revenue - help with running costs </a:t>
            </a:r>
          </a:p>
          <a:p>
            <a:r>
              <a:rPr lang="en-GB" sz="2000" dirty="0">
                <a:solidFill>
                  <a:srgbClr val="000000"/>
                </a:solidFill>
              </a:rPr>
              <a:t>Warm Home Discount Industry Initiative (WHDii) funded service – 613 (213 last Winter)</a:t>
            </a:r>
          </a:p>
          <a:p>
            <a:r>
              <a:rPr lang="en-GB" sz="2000" dirty="0">
                <a:solidFill>
                  <a:srgbClr val="000000"/>
                </a:solidFill>
              </a:rPr>
              <a:t>COVID Grants – 800 (since January 2021</a:t>
            </a:r>
            <a:r>
              <a:rPr lang="en-GB" sz="1800" dirty="0">
                <a:solidFill>
                  <a:srgbClr val="000000"/>
                </a:solidFill>
              </a:rPr>
              <a:t>)</a:t>
            </a:r>
          </a:p>
          <a:p>
            <a:endParaRPr lang="en-US" altLang="en-US" sz="1800" kern="0" dirty="0"/>
          </a:p>
        </p:txBody>
      </p:sp>
      <p:pic>
        <p:nvPicPr>
          <p:cNvPr id="5" name="Picture 4">
            <a:extLst>
              <a:ext uri="{FF2B5EF4-FFF2-40B4-BE49-F238E27FC236}">
                <a16:creationId xmlns:a16="http://schemas.microsoft.com/office/drawing/2014/main" id="{8C6BF7CA-674D-451A-A025-D880F19A7EAB}"/>
              </a:ext>
            </a:extLst>
          </p:cNvPr>
          <p:cNvPicPr>
            <a:picLocks noChangeAspect="1"/>
          </p:cNvPicPr>
          <p:nvPr/>
        </p:nvPicPr>
        <p:blipFill rotWithShape="1">
          <a:blip r:embed="rId3"/>
          <a:srcRect l="923" t="16599" r="35731" b="34967"/>
          <a:stretch/>
        </p:blipFill>
        <p:spPr>
          <a:xfrm>
            <a:off x="6949440" y="4249673"/>
            <a:ext cx="4839287" cy="2249600"/>
          </a:xfrm>
          <a:prstGeom prst="rect">
            <a:avLst/>
          </a:prstGeom>
        </p:spPr>
      </p:pic>
      <p:pic>
        <p:nvPicPr>
          <p:cNvPr id="11" name="Picture 10">
            <a:extLst>
              <a:ext uri="{FF2B5EF4-FFF2-40B4-BE49-F238E27FC236}">
                <a16:creationId xmlns:a16="http://schemas.microsoft.com/office/drawing/2014/main" id="{7D1ED312-890F-4419-A0D2-67715A0A75F5}"/>
              </a:ext>
            </a:extLst>
          </p:cNvPr>
          <p:cNvPicPr>
            <a:picLocks noChangeAspect="1"/>
          </p:cNvPicPr>
          <p:nvPr/>
        </p:nvPicPr>
        <p:blipFill rotWithShape="1">
          <a:blip r:embed="rId4"/>
          <a:srcRect l="3116" t="13110" r="40807" b="50000"/>
          <a:stretch/>
        </p:blipFill>
        <p:spPr>
          <a:xfrm>
            <a:off x="6887260" y="2022231"/>
            <a:ext cx="4963645" cy="2067950"/>
          </a:xfrm>
          <a:prstGeom prst="rect">
            <a:avLst/>
          </a:prstGeom>
        </p:spPr>
      </p:pic>
    </p:spTree>
    <p:extLst>
      <p:ext uri="{BB962C8B-B14F-4D97-AF65-F5344CB8AC3E}">
        <p14:creationId xmlns:p14="http://schemas.microsoft.com/office/powerpoint/2010/main" val="2511295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4275"/>
            <a:chOff x="0" y="0"/>
            <a:chExt cx="12192000" cy="1184275"/>
          </a:xfrm>
        </p:grpSpPr>
        <p:sp>
          <p:nvSpPr>
            <p:cNvPr id="6" name="Rectangle 5"/>
            <p:cNvSpPr/>
            <p:nvPr/>
          </p:nvSpPr>
          <p:spPr>
            <a:xfrm>
              <a:off x="0" y="0"/>
              <a:ext cx="12192000" cy="1017588"/>
            </a:xfrm>
            <a:prstGeom prst="rect">
              <a:avLst/>
            </a:prstGeom>
            <a:solidFill>
              <a:srgbClr val="006181"/>
            </a:solidFill>
            <a:ln>
              <a:solidFill>
                <a:srgbClr val="00618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srgbClr val="002060"/>
                </a:solidFill>
              </a:endParaRPr>
            </a:p>
          </p:txBody>
        </p:sp>
        <p:sp>
          <p:nvSpPr>
            <p:cNvPr id="7" name="Rectangle 6"/>
            <p:cNvSpPr/>
            <p:nvPr/>
          </p:nvSpPr>
          <p:spPr>
            <a:xfrm>
              <a:off x="0" y="1030288"/>
              <a:ext cx="12192000" cy="153987"/>
            </a:xfrm>
            <a:prstGeom prst="rect">
              <a:avLst/>
            </a:prstGeom>
            <a:solidFill>
              <a:srgbClr val="ADA57C"/>
            </a:solidFill>
            <a:ln>
              <a:solidFill>
                <a:srgbClr val="ADA57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2052" name="Picture 7"/>
            <p:cNvPicPr>
              <a:picLocks noChangeAspect="1"/>
            </p:cNvPicPr>
            <p:nvPr/>
          </p:nvPicPr>
          <p:blipFill>
            <a:blip r:embed="rId4">
              <a:extLst>
                <a:ext uri="{28A0092B-C50C-407E-A947-70E740481C1C}">
                  <a14:useLocalDpi xmlns:a14="http://schemas.microsoft.com/office/drawing/2010/main" val="0"/>
                </a:ext>
              </a:extLst>
            </a:blip>
            <a:srcRect l="13838" t="20554" r="68840" b="62367"/>
            <a:stretch>
              <a:fillRect/>
            </a:stretch>
          </p:blipFill>
          <p:spPr bwMode="auto">
            <a:xfrm>
              <a:off x="849313" y="0"/>
              <a:ext cx="1789112"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8"/>
            <p:cNvPicPr>
              <a:picLocks noChangeAspect="1"/>
            </p:cNvPicPr>
            <p:nvPr/>
          </p:nvPicPr>
          <p:blipFill>
            <a:blip r:embed="rId5">
              <a:extLst>
                <a:ext uri="{28A0092B-C50C-407E-A947-70E740481C1C}">
                  <a14:useLocalDpi xmlns:a14="http://schemas.microsoft.com/office/drawing/2010/main" val="0"/>
                </a:ext>
              </a:extLst>
            </a:blip>
            <a:srcRect l="69966" t="21202" r="14680" b="73413"/>
            <a:stretch>
              <a:fillRect/>
            </a:stretch>
          </p:blipFill>
          <p:spPr bwMode="auto">
            <a:xfrm>
              <a:off x="9467850" y="338138"/>
              <a:ext cx="199707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TextBox 7"/>
          <p:cNvSpPr txBox="1"/>
          <p:nvPr/>
        </p:nvSpPr>
        <p:spPr>
          <a:xfrm>
            <a:off x="2753047" y="1938059"/>
            <a:ext cx="6465253" cy="2492990"/>
          </a:xfrm>
          <a:prstGeom prst="rect">
            <a:avLst/>
          </a:prstGeom>
          <a:solidFill>
            <a:schemeClr val="accent1">
              <a:lumMod val="50000"/>
            </a:schemeClr>
          </a:solidFill>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en-GB" sz="8800" dirty="0"/>
              <a:t>Village Works</a:t>
            </a:r>
          </a:p>
          <a:p>
            <a:pPr algn="ctr"/>
            <a:r>
              <a:rPr lang="en-GB" sz="2000" b="1" dirty="0"/>
              <a:t>Born from - Helston and the Lizard Works 2015-2018 with Helston Town Council  funded by Jobcentre Plus and HTC</a:t>
            </a:r>
          </a:p>
          <a:p>
            <a:pPr algn="ctr"/>
            <a:r>
              <a:rPr lang="en-GB" sz="1400" dirty="0"/>
              <a:t>(community enhancing opportunities for volunteers to gain skills and confidence)</a:t>
            </a:r>
          </a:p>
          <a:p>
            <a:pPr algn="ctr"/>
            <a:endParaRPr lang="en-GB" sz="1400" dirty="0"/>
          </a:p>
        </p:txBody>
      </p:sp>
      <p:pic>
        <p:nvPicPr>
          <p:cNvPr id="9"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602246">
            <a:off x="9472162" y="2171302"/>
            <a:ext cx="2138676" cy="25153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descr="Text&#10;&#10;Description automatically generated">
            <a:extLst>
              <a:ext uri="{FF2B5EF4-FFF2-40B4-BE49-F238E27FC236}">
                <a16:creationId xmlns:a16="http://schemas.microsoft.com/office/drawing/2014/main" id="{A5D3DFD4-8F06-4BB4-A608-5D8DE06AC54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83544" y="4685903"/>
            <a:ext cx="8224911" cy="1842273"/>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912EB33-3269-4B71-BD35-7828D07B734E}"/>
              </a:ext>
            </a:extLst>
          </p:cNvPr>
          <p:cNvSpPr>
            <a:spLocks noGrp="1"/>
          </p:cNvSpPr>
          <p:nvPr>
            <p:ph idx="1"/>
          </p:nvPr>
        </p:nvSpPr>
        <p:spPr/>
        <p:txBody>
          <a:bodyPr/>
          <a:lstStyle/>
          <a:p>
            <a:pPr marL="0" indent="0">
              <a:buNone/>
            </a:pPr>
            <a:r>
              <a:rPr lang="en-GB" b="1" dirty="0"/>
              <a:t>What is so special about Village Works?</a:t>
            </a:r>
          </a:p>
          <a:p>
            <a:r>
              <a:rPr lang="en-GB" b="1" dirty="0"/>
              <a:t>Bespoke, not a one size fits all</a:t>
            </a:r>
          </a:p>
          <a:p>
            <a:r>
              <a:rPr lang="en-GB" b="1" dirty="0"/>
              <a:t>Not time limited support to the person</a:t>
            </a:r>
          </a:p>
          <a:p>
            <a:r>
              <a:rPr lang="en-GB" b="1" dirty="0"/>
              <a:t>A Barrier Busting fund to support the individual</a:t>
            </a:r>
          </a:p>
          <a:p>
            <a:r>
              <a:rPr lang="en-GB" b="1" dirty="0"/>
              <a:t>Access to Inclusion Cornwall (funds and their network of providers)</a:t>
            </a:r>
          </a:p>
          <a:p>
            <a:r>
              <a:rPr lang="en-GB" b="1" dirty="0"/>
              <a:t>Works with any Town or Parish Council – develops an idea with our customers for the good of any given community</a:t>
            </a:r>
          </a:p>
          <a:p>
            <a:r>
              <a:rPr lang="en-GB" b="1" dirty="0"/>
              <a:t>Works with local businesses</a:t>
            </a:r>
          </a:p>
          <a:p>
            <a:pPr marL="0" indent="0" algn="ctr">
              <a:buNone/>
            </a:pPr>
            <a:r>
              <a:rPr lang="en-GB" b="1" i="1" dirty="0"/>
              <a:t>A Village Approach to supporting the unemployed</a:t>
            </a:r>
          </a:p>
          <a:p>
            <a:endParaRPr lang="en-GB" b="1" dirty="0"/>
          </a:p>
          <a:p>
            <a:endParaRPr lang="en-GB" b="1" dirty="0"/>
          </a:p>
          <a:p>
            <a:endParaRPr lang="en-GB" b="1" dirty="0"/>
          </a:p>
          <a:p>
            <a:endParaRPr lang="en-GB" b="1" dirty="0"/>
          </a:p>
          <a:p>
            <a:endParaRPr lang="en-GB" b="1" dirty="0"/>
          </a:p>
        </p:txBody>
      </p:sp>
    </p:spTree>
    <p:extLst>
      <p:ext uri="{BB962C8B-B14F-4D97-AF65-F5344CB8AC3E}">
        <p14:creationId xmlns:p14="http://schemas.microsoft.com/office/powerpoint/2010/main" val="2982571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type="body" sz="half" idx="1"/>
          </p:nvPr>
        </p:nvSpPr>
        <p:spPr>
          <a:xfrm>
            <a:off x="0" y="1407733"/>
            <a:ext cx="8024483" cy="5184948"/>
          </a:xfrm>
        </p:spPr>
        <p:txBody>
          <a:bodyPr>
            <a:normAutofit fontScale="85000" lnSpcReduction="20000"/>
          </a:bodyPr>
          <a:lstStyle/>
          <a:p>
            <a:r>
              <a:rPr lang="en-GB" b="1" dirty="0"/>
              <a:t>Village Coach – Andrew Harry – 07570074374  </a:t>
            </a:r>
            <a:r>
              <a:rPr lang="en-GB" b="1" i="1" dirty="0"/>
              <a:t>Helston</a:t>
            </a:r>
            <a:endParaRPr lang="en-GB" b="1" dirty="0"/>
          </a:p>
          <a:p>
            <a:pPr lvl="1"/>
            <a:r>
              <a:rPr lang="en-GB" sz="2800" dirty="0"/>
              <a:t>One to one support (at home or a venue of choice) – moving towards engagement, activities </a:t>
            </a:r>
          </a:p>
          <a:p>
            <a:pPr lvl="2"/>
            <a:r>
              <a:rPr lang="en-GB" sz="2800" dirty="0"/>
              <a:t>Offer group support</a:t>
            </a:r>
          </a:p>
          <a:p>
            <a:pPr lvl="2"/>
            <a:r>
              <a:rPr lang="en-GB" sz="2800" dirty="0"/>
              <a:t>Unique &amp; bespoke support for the individual</a:t>
            </a:r>
          </a:p>
          <a:p>
            <a:endParaRPr lang="en-GB" b="1" dirty="0"/>
          </a:p>
          <a:p>
            <a:r>
              <a:rPr lang="en-GB" b="1" dirty="0"/>
              <a:t>Village Spotter – Nat Goldsworthy – 07947976515 </a:t>
            </a:r>
            <a:r>
              <a:rPr lang="en-GB" b="1" i="1" dirty="0"/>
              <a:t>Helston</a:t>
            </a:r>
          </a:p>
          <a:p>
            <a:pPr lvl="4"/>
            <a:r>
              <a:rPr lang="en-GB" sz="2600" b="1" dirty="0"/>
              <a:t>Naomi West – </a:t>
            </a:r>
            <a:r>
              <a:rPr lang="en-GB" sz="2800" b="1" dirty="0">
                <a:effectLst/>
                <a:ea typeface="Calibri" panose="020F0502020204030204" pitchFamily="34" charset="0"/>
              </a:rPr>
              <a:t>07597528780 </a:t>
            </a:r>
            <a:r>
              <a:rPr lang="en-GB" sz="2800" b="1" i="1" dirty="0">
                <a:effectLst/>
                <a:ea typeface="Calibri" panose="020F0502020204030204" pitchFamily="34" charset="0"/>
              </a:rPr>
              <a:t>Bude</a:t>
            </a:r>
            <a:endParaRPr lang="en-GB" sz="1800" b="1" i="1" dirty="0">
              <a:effectLst/>
              <a:ea typeface="Calibri" panose="020F0502020204030204" pitchFamily="34" charset="0"/>
            </a:endParaRPr>
          </a:p>
          <a:p>
            <a:pPr lvl="1"/>
            <a:r>
              <a:rPr lang="en-GB" sz="2800" dirty="0"/>
              <a:t>Work with community leaders (Town and Parish Councils critical), community groups, volunteers, businesses, Job Centres</a:t>
            </a:r>
          </a:p>
          <a:p>
            <a:pPr lvl="1"/>
            <a:r>
              <a:rPr lang="en-GB" sz="2800" dirty="0"/>
              <a:t>Develop a peer network –  Natters, Noshes, Walks</a:t>
            </a:r>
          </a:p>
          <a:p>
            <a:pPr marL="457200" lvl="1" indent="0">
              <a:buNone/>
            </a:pPr>
            <a:endParaRPr lang="en-GB" sz="2800" b="1" i="1" dirty="0"/>
          </a:p>
          <a:p>
            <a:pPr marL="457200" lvl="1" indent="0">
              <a:buNone/>
            </a:pPr>
            <a:r>
              <a:rPr lang="en-GB" sz="2800" b="1" i="1" dirty="0"/>
              <a:t>Building community ownership of the unemployed and the isolated</a:t>
            </a:r>
          </a:p>
          <a:p>
            <a:pPr lvl="1"/>
            <a:endParaRPr lang="en-GB" sz="1800" dirty="0"/>
          </a:p>
          <a:p>
            <a:pPr lvl="1"/>
            <a:endParaRPr lang="en-GB" sz="1800" dirty="0"/>
          </a:p>
          <a:p>
            <a:pPr lvl="1"/>
            <a:endParaRPr lang="en-GB" sz="1800" dirty="0"/>
          </a:p>
        </p:txBody>
      </p:sp>
      <p:pic>
        <p:nvPicPr>
          <p:cNvPr id="4" name="Picture 3">
            <a:extLst>
              <a:ext uri="{FF2B5EF4-FFF2-40B4-BE49-F238E27FC236}">
                <a16:creationId xmlns:a16="http://schemas.microsoft.com/office/drawing/2014/main" id="{7F38B509-0B8A-45AC-8AB6-44F0ACF3F06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725" b="44350"/>
          <a:stretch/>
        </p:blipFill>
        <p:spPr>
          <a:xfrm>
            <a:off x="8091310" y="3711885"/>
            <a:ext cx="2137363" cy="1796469"/>
          </a:xfrm>
          <a:prstGeom prst="rect">
            <a:avLst/>
          </a:prstGeom>
          <a:noFill/>
        </p:spPr>
      </p:pic>
      <p:pic>
        <p:nvPicPr>
          <p:cNvPr id="8" name="Picture 7" descr="A person sitting at a table&#10;&#10;Description automatically generated">
            <a:extLst>
              <a:ext uri="{FF2B5EF4-FFF2-40B4-BE49-F238E27FC236}">
                <a16:creationId xmlns:a16="http://schemas.microsoft.com/office/drawing/2014/main" id="{1AD3CD30-F68B-4AB9-AA1D-CD95A78A2F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09809" y="1375034"/>
            <a:ext cx="1921160" cy="2001890"/>
          </a:xfrm>
          <a:prstGeom prst="rect">
            <a:avLst/>
          </a:prstGeom>
        </p:spPr>
      </p:pic>
      <p:pic>
        <p:nvPicPr>
          <p:cNvPr id="5" name="Picture 4" descr="A person taking a selfie&#10;&#10;Description automatically generated with medium confidence">
            <a:extLst>
              <a:ext uri="{FF2B5EF4-FFF2-40B4-BE49-F238E27FC236}">
                <a16:creationId xmlns:a16="http://schemas.microsoft.com/office/drawing/2014/main" id="{3B24D4FB-93A1-4526-B77B-F3D4372E6C2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28673" y="4460394"/>
            <a:ext cx="1513580" cy="2173458"/>
          </a:xfrm>
          <a:prstGeom prst="rect">
            <a:avLst/>
          </a:prstGeom>
        </p:spPr>
      </p:pic>
      <p:sp>
        <p:nvSpPr>
          <p:cNvPr id="6" name="TextBox 5">
            <a:extLst>
              <a:ext uri="{FF2B5EF4-FFF2-40B4-BE49-F238E27FC236}">
                <a16:creationId xmlns:a16="http://schemas.microsoft.com/office/drawing/2014/main" id="{07210D68-8E44-43C4-AF71-D7C14D88F494}"/>
              </a:ext>
            </a:extLst>
          </p:cNvPr>
          <p:cNvSpPr txBox="1"/>
          <p:nvPr/>
        </p:nvSpPr>
        <p:spPr>
          <a:xfrm>
            <a:off x="4532431" y="135876"/>
            <a:ext cx="3403752" cy="707886"/>
          </a:xfrm>
          <a:prstGeom prst="rect">
            <a:avLst/>
          </a:prstGeom>
          <a:noFill/>
        </p:spPr>
        <p:txBody>
          <a:bodyPr wrap="none" rtlCol="0">
            <a:spAutoFit/>
          </a:bodyPr>
          <a:lstStyle/>
          <a:p>
            <a:r>
              <a:rPr lang="en-GB" sz="4000" b="1" dirty="0">
                <a:solidFill>
                  <a:schemeClr val="bg1"/>
                </a:solidFill>
              </a:rPr>
              <a:t>Meet the Team</a:t>
            </a:r>
          </a:p>
        </p:txBody>
      </p:sp>
    </p:spTree>
    <p:extLst>
      <p:ext uri="{BB962C8B-B14F-4D97-AF65-F5344CB8AC3E}">
        <p14:creationId xmlns:p14="http://schemas.microsoft.com/office/powerpoint/2010/main" val="18079785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type="body" sz="half" idx="1"/>
          </p:nvPr>
        </p:nvSpPr>
        <p:spPr>
          <a:xfrm>
            <a:off x="449747" y="1448904"/>
            <a:ext cx="11303638" cy="5409096"/>
          </a:xfrm>
        </p:spPr>
        <p:txBody>
          <a:bodyPr>
            <a:normAutofit fontScale="92500" lnSpcReduction="10000"/>
          </a:bodyPr>
          <a:lstStyle/>
          <a:p>
            <a:r>
              <a:rPr lang="en-GB" sz="3000" b="1" dirty="0"/>
              <a:t>Disability Specialist  - Adele Nankervis </a:t>
            </a:r>
          </a:p>
          <a:p>
            <a:pPr marL="0" indent="0">
              <a:buNone/>
            </a:pPr>
            <a:r>
              <a:rPr lang="en-GB" sz="3000" b="1" dirty="0"/>
              <a:t>01736 759500</a:t>
            </a:r>
          </a:p>
          <a:p>
            <a:pPr lvl="1"/>
            <a:r>
              <a:rPr lang="en-GB" sz="3000" dirty="0"/>
              <a:t>One to one support</a:t>
            </a:r>
          </a:p>
          <a:p>
            <a:pPr lvl="1"/>
            <a:r>
              <a:rPr lang="en-GB" sz="3000" dirty="0"/>
              <a:t>Benefit advice</a:t>
            </a:r>
          </a:p>
          <a:p>
            <a:pPr lvl="1"/>
            <a:r>
              <a:rPr lang="en-GB" sz="3000" dirty="0"/>
              <a:t>Linking to health support</a:t>
            </a:r>
          </a:p>
          <a:p>
            <a:r>
              <a:rPr lang="en-GB" sz="3000" b="1" dirty="0"/>
              <a:t>Our Administrator – Sapphire McDermott</a:t>
            </a:r>
          </a:p>
          <a:p>
            <a:pPr marL="0" indent="0">
              <a:buNone/>
            </a:pPr>
            <a:r>
              <a:rPr lang="en-GB" sz="3000" b="1" dirty="0"/>
              <a:t>01872 326440</a:t>
            </a:r>
          </a:p>
          <a:p>
            <a:pPr marL="0" indent="0">
              <a:buNone/>
            </a:pPr>
            <a:endParaRPr lang="en-GB" sz="3000" b="1" dirty="0"/>
          </a:p>
          <a:p>
            <a:pPr marL="0" indent="0">
              <a:buNone/>
            </a:pPr>
            <a:r>
              <a:rPr lang="en-GB" sz="3000" b="1" dirty="0"/>
              <a:t>Part of VW and Working Alongside:</a:t>
            </a:r>
          </a:p>
          <a:p>
            <a:r>
              <a:rPr lang="en-GB" sz="3000" dirty="0"/>
              <a:t>On Line Support Workers from Digital Inclusion</a:t>
            </a:r>
          </a:p>
          <a:p>
            <a:r>
              <a:rPr lang="en-GB" sz="3000" dirty="0"/>
              <a:t>Financial experts from CAC</a:t>
            </a:r>
          </a:p>
          <a:p>
            <a:r>
              <a:rPr lang="en-GB" sz="3000" dirty="0"/>
              <a:t>Kernow Credit Union</a:t>
            </a:r>
          </a:p>
          <a:p>
            <a:endParaRPr lang="en-GB" sz="4000" b="1" dirty="0"/>
          </a:p>
          <a:p>
            <a:endParaRPr lang="en-GB" sz="4000" b="1" dirty="0"/>
          </a:p>
          <a:p>
            <a:pPr lvl="1"/>
            <a:endParaRPr lang="en-GB" sz="4000" dirty="0"/>
          </a:p>
          <a:p>
            <a:pPr lvl="1"/>
            <a:endParaRPr lang="en-GB" sz="4000" dirty="0"/>
          </a:p>
          <a:p>
            <a:pPr lvl="1"/>
            <a:endParaRPr lang="en-GB" sz="4000" dirty="0"/>
          </a:p>
        </p:txBody>
      </p:sp>
      <p:pic>
        <p:nvPicPr>
          <p:cNvPr id="5" name="Picture 4">
            <a:extLst>
              <a:ext uri="{FF2B5EF4-FFF2-40B4-BE49-F238E27FC236}">
                <a16:creationId xmlns:a16="http://schemas.microsoft.com/office/drawing/2014/main" id="{14CBE4AD-A094-4753-8F77-310CEEE7DB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3491" y="1282987"/>
            <a:ext cx="2109788" cy="2813050"/>
          </a:xfrm>
          <a:prstGeom prst="rect">
            <a:avLst/>
          </a:prstGeom>
        </p:spPr>
      </p:pic>
      <p:pic>
        <p:nvPicPr>
          <p:cNvPr id="7" name="Picture 6">
            <a:extLst>
              <a:ext uri="{FF2B5EF4-FFF2-40B4-BE49-F238E27FC236}">
                <a16:creationId xmlns:a16="http://schemas.microsoft.com/office/drawing/2014/main" id="{6857A24D-33A2-4817-A7C0-2AB63C4FF2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11844" y="2715055"/>
            <a:ext cx="1794504" cy="2761963"/>
          </a:xfrm>
          <a:prstGeom prst="rect">
            <a:avLst/>
          </a:prstGeom>
        </p:spPr>
      </p:pic>
    </p:spTree>
    <p:extLst>
      <p:ext uri="{BB962C8B-B14F-4D97-AF65-F5344CB8AC3E}">
        <p14:creationId xmlns:p14="http://schemas.microsoft.com/office/powerpoint/2010/main" val="11718132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a:extLst>
              <a:ext uri="{FF2B5EF4-FFF2-40B4-BE49-F238E27FC236}">
                <a16:creationId xmlns:a16="http://schemas.microsoft.com/office/drawing/2014/main" id="{8C44D8EE-EF74-4600-9B41-D6350CD5D908}"/>
              </a:ext>
            </a:extLst>
          </p:cNvPr>
          <p:cNvGraphicFramePr>
            <a:graphicFrameLocks noChangeAspect="1"/>
          </p:cNvGraphicFramePr>
          <p:nvPr>
            <p:extLst>
              <p:ext uri="{D42A27DB-BD31-4B8C-83A1-F6EECF244321}">
                <p14:modId xmlns:p14="http://schemas.microsoft.com/office/powerpoint/2010/main" val="1423984201"/>
              </p:ext>
            </p:extLst>
          </p:nvPr>
        </p:nvGraphicFramePr>
        <p:xfrm>
          <a:off x="22797" y="1027906"/>
          <a:ext cx="2198764" cy="3111067"/>
        </p:xfrm>
        <a:graphic>
          <a:graphicData uri="http://schemas.openxmlformats.org/presentationml/2006/ole">
            <mc:AlternateContent xmlns:mc="http://schemas.openxmlformats.org/markup-compatibility/2006">
              <mc:Choice xmlns:v="urn:schemas-microsoft-com:vml" Requires="v">
                <p:oleObj name="Acrobat Document" r:id="rId2" imgW="4533530" imgH="6415758" progId="AcroExch.Document.DC">
                  <p:embed/>
                </p:oleObj>
              </mc:Choice>
              <mc:Fallback>
                <p:oleObj name="Acrobat Document" r:id="rId2" imgW="4533530" imgH="6415758" progId="AcroExch.Document.DC">
                  <p:embed/>
                  <p:pic>
                    <p:nvPicPr>
                      <p:cNvPr id="0" name=""/>
                      <p:cNvPicPr/>
                      <p:nvPr/>
                    </p:nvPicPr>
                    <p:blipFill>
                      <a:blip r:embed="rId3"/>
                      <a:stretch>
                        <a:fillRect/>
                      </a:stretch>
                    </p:blipFill>
                    <p:spPr>
                      <a:xfrm>
                        <a:off x="22797" y="1027906"/>
                        <a:ext cx="2198764" cy="3111067"/>
                      </a:xfrm>
                      <a:prstGeom prst="rect">
                        <a:avLst/>
                      </a:prstGeom>
                      <a:ln w="28575">
                        <a:solidFill>
                          <a:schemeClr val="tx1"/>
                        </a:solidFill>
                      </a:ln>
                    </p:spPr>
                  </p:pic>
                </p:oleObj>
              </mc:Fallback>
            </mc:AlternateContent>
          </a:graphicData>
        </a:graphic>
      </p:graphicFrame>
      <p:graphicFrame>
        <p:nvGraphicFramePr>
          <p:cNvPr id="8" name="Object 7">
            <a:extLst>
              <a:ext uri="{FF2B5EF4-FFF2-40B4-BE49-F238E27FC236}">
                <a16:creationId xmlns:a16="http://schemas.microsoft.com/office/drawing/2014/main" id="{02ED28C5-C64F-40A0-91EC-E2DCA68C0AC7}"/>
              </a:ext>
            </a:extLst>
          </p:cNvPr>
          <p:cNvGraphicFramePr>
            <a:graphicFrameLocks noChangeAspect="1"/>
          </p:cNvGraphicFramePr>
          <p:nvPr>
            <p:extLst>
              <p:ext uri="{D42A27DB-BD31-4B8C-83A1-F6EECF244321}">
                <p14:modId xmlns:p14="http://schemas.microsoft.com/office/powerpoint/2010/main" val="1743244820"/>
              </p:ext>
            </p:extLst>
          </p:nvPr>
        </p:nvGraphicFramePr>
        <p:xfrm>
          <a:off x="9462932" y="1027906"/>
          <a:ext cx="2496866" cy="3532856"/>
        </p:xfrm>
        <a:graphic>
          <a:graphicData uri="http://schemas.openxmlformats.org/presentationml/2006/ole">
            <mc:AlternateContent xmlns:mc="http://schemas.openxmlformats.org/markup-compatibility/2006">
              <mc:Choice xmlns:v="urn:schemas-microsoft-com:vml" Requires="v">
                <p:oleObj name="Acrobat Document" r:id="rId4" imgW="4533530" imgH="6415758" progId="AcroExch.Document.DC">
                  <p:embed/>
                </p:oleObj>
              </mc:Choice>
              <mc:Fallback>
                <p:oleObj name="Acrobat Document" r:id="rId4" imgW="4533530" imgH="6415758" progId="AcroExch.Document.DC">
                  <p:embed/>
                  <p:pic>
                    <p:nvPicPr>
                      <p:cNvPr id="0" name=""/>
                      <p:cNvPicPr/>
                      <p:nvPr/>
                    </p:nvPicPr>
                    <p:blipFill>
                      <a:blip r:embed="rId5"/>
                      <a:stretch>
                        <a:fillRect/>
                      </a:stretch>
                    </p:blipFill>
                    <p:spPr>
                      <a:xfrm>
                        <a:off x="9462932" y="1027906"/>
                        <a:ext cx="2496866" cy="3532856"/>
                      </a:xfrm>
                      <a:prstGeom prst="rect">
                        <a:avLst/>
                      </a:prstGeom>
                      <a:ln w="28575">
                        <a:solidFill>
                          <a:schemeClr val="tx1"/>
                        </a:solidFill>
                      </a:ln>
                    </p:spPr>
                  </p:pic>
                </p:oleObj>
              </mc:Fallback>
            </mc:AlternateContent>
          </a:graphicData>
        </a:graphic>
      </p:graphicFrame>
      <p:graphicFrame>
        <p:nvGraphicFramePr>
          <p:cNvPr id="11" name="Object 10">
            <a:extLst>
              <a:ext uri="{FF2B5EF4-FFF2-40B4-BE49-F238E27FC236}">
                <a16:creationId xmlns:a16="http://schemas.microsoft.com/office/drawing/2014/main" id="{AFD6544B-D22E-4A24-A86F-1F47D68796FB}"/>
              </a:ext>
            </a:extLst>
          </p:cNvPr>
          <p:cNvGraphicFramePr>
            <a:graphicFrameLocks noChangeAspect="1"/>
          </p:cNvGraphicFramePr>
          <p:nvPr>
            <p:extLst>
              <p:ext uri="{D42A27DB-BD31-4B8C-83A1-F6EECF244321}">
                <p14:modId xmlns:p14="http://schemas.microsoft.com/office/powerpoint/2010/main" val="210926837"/>
              </p:ext>
            </p:extLst>
          </p:nvPr>
        </p:nvGraphicFramePr>
        <p:xfrm>
          <a:off x="6532824" y="1027906"/>
          <a:ext cx="3018805" cy="4334533"/>
        </p:xfrm>
        <a:graphic>
          <a:graphicData uri="http://schemas.openxmlformats.org/presentationml/2006/ole">
            <mc:AlternateContent xmlns:mc="http://schemas.openxmlformats.org/markup-compatibility/2006">
              <mc:Choice xmlns:v="urn:schemas-microsoft-com:vml" Requires="v">
                <p:oleObj name="Document" r:id="rId6" imgW="6528455" imgH="9373486" progId="Word.Document.12">
                  <p:embed/>
                </p:oleObj>
              </mc:Choice>
              <mc:Fallback>
                <p:oleObj name="Document" r:id="rId6" imgW="6528455" imgH="9373486" progId="Word.Document.12">
                  <p:embed/>
                  <p:pic>
                    <p:nvPicPr>
                      <p:cNvPr id="0" name=""/>
                      <p:cNvPicPr/>
                      <p:nvPr/>
                    </p:nvPicPr>
                    <p:blipFill>
                      <a:blip r:embed="rId7"/>
                      <a:stretch>
                        <a:fillRect/>
                      </a:stretch>
                    </p:blipFill>
                    <p:spPr>
                      <a:xfrm>
                        <a:off x="6532824" y="1027906"/>
                        <a:ext cx="3018805" cy="4334533"/>
                      </a:xfrm>
                      <a:prstGeom prst="rect">
                        <a:avLst/>
                      </a:prstGeom>
                      <a:ln w="28575">
                        <a:solidFill>
                          <a:schemeClr val="tx2"/>
                        </a:solidFill>
                      </a:ln>
                    </p:spPr>
                  </p:pic>
                </p:oleObj>
              </mc:Fallback>
            </mc:AlternateContent>
          </a:graphicData>
        </a:graphic>
      </p:graphicFrame>
      <p:graphicFrame>
        <p:nvGraphicFramePr>
          <p:cNvPr id="12" name="Object 11">
            <a:extLst>
              <a:ext uri="{FF2B5EF4-FFF2-40B4-BE49-F238E27FC236}">
                <a16:creationId xmlns:a16="http://schemas.microsoft.com/office/drawing/2014/main" id="{B2942039-2990-4A69-BAFD-AC74E010C2F0}"/>
              </a:ext>
            </a:extLst>
          </p:cNvPr>
          <p:cNvGraphicFramePr>
            <a:graphicFrameLocks noChangeAspect="1"/>
          </p:cNvGraphicFramePr>
          <p:nvPr>
            <p:extLst>
              <p:ext uri="{D42A27DB-BD31-4B8C-83A1-F6EECF244321}">
                <p14:modId xmlns:p14="http://schemas.microsoft.com/office/powerpoint/2010/main" val="2692166554"/>
              </p:ext>
            </p:extLst>
          </p:nvPr>
        </p:nvGraphicFramePr>
        <p:xfrm>
          <a:off x="2230244" y="1027906"/>
          <a:ext cx="2641600" cy="3737642"/>
        </p:xfrm>
        <a:graphic>
          <a:graphicData uri="http://schemas.openxmlformats.org/presentationml/2006/ole">
            <mc:AlternateContent xmlns:mc="http://schemas.openxmlformats.org/markup-compatibility/2006">
              <mc:Choice xmlns:v="urn:schemas-microsoft-com:vml" Requires="v">
                <p:oleObj name="Acrobat Document" r:id="rId8" imgW="4533530" imgH="6415758" progId="AcroExch.Document.DC">
                  <p:embed/>
                </p:oleObj>
              </mc:Choice>
              <mc:Fallback>
                <p:oleObj name="Acrobat Document" r:id="rId8" imgW="4533530" imgH="6415758" progId="AcroExch.Document.DC">
                  <p:embed/>
                  <p:pic>
                    <p:nvPicPr>
                      <p:cNvPr id="0" name=""/>
                      <p:cNvPicPr/>
                      <p:nvPr/>
                    </p:nvPicPr>
                    <p:blipFill>
                      <a:blip r:embed="rId9"/>
                      <a:stretch>
                        <a:fillRect/>
                      </a:stretch>
                    </p:blipFill>
                    <p:spPr>
                      <a:xfrm>
                        <a:off x="2230244" y="1027906"/>
                        <a:ext cx="2641600" cy="3737642"/>
                      </a:xfrm>
                      <a:prstGeom prst="rect">
                        <a:avLst/>
                      </a:prstGeom>
                      <a:ln w="38100">
                        <a:solidFill>
                          <a:schemeClr val="tx1"/>
                        </a:solidFill>
                      </a:ln>
                    </p:spPr>
                  </p:pic>
                </p:oleObj>
              </mc:Fallback>
            </mc:AlternateContent>
          </a:graphicData>
        </a:graphic>
      </p:graphicFrame>
      <p:graphicFrame>
        <p:nvGraphicFramePr>
          <p:cNvPr id="14" name="Object 13">
            <a:extLst>
              <a:ext uri="{FF2B5EF4-FFF2-40B4-BE49-F238E27FC236}">
                <a16:creationId xmlns:a16="http://schemas.microsoft.com/office/drawing/2014/main" id="{83FD02A8-D78E-4141-837E-52BF4D306343}"/>
              </a:ext>
            </a:extLst>
          </p:cNvPr>
          <p:cNvGraphicFramePr>
            <a:graphicFrameLocks noChangeAspect="1"/>
          </p:cNvGraphicFramePr>
          <p:nvPr>
            <p:extLst>
              <p:ext uri="{D42A27DB-BD31-4B8C-83A1-F6EECF244321}">
                <p14:modId xmlns:p14="http://schemas.microsoft.com/office/powerpoint/2010/main" val="2113248153"/>
              </p:ext>
            </p:extLst>
          </p:nvPr>
        </p:nvGraphicFramePr>
        <p:xfrm>
          <a:off x="4278021" y="1027906"/>
          <a:ext cx="2343499" cy="3317488"/>
        </p:xfrm>
        <a:graphic>
          <a:graphicData uri="http://schemas.openxmlformats.org/presentationml/2006/ole">
            <mc:AlternateContent xmlns:mc="http://schemas.openxmlformats.org/markup-compatibility/2006">
              <mc:Choice xmlns:v="urn:schemas-microsoft-com:vml" Requires="v">
                <p:oleObj name="Acrobat Document" r:id="rId10" imgW="4533530" imgH="6415758" progId="AcroExch.Document.DC">
                  <p:embed/>
                </p:oleObj>
              </mc:Choice>
              <mc:Fallback>
                <p:oleObj name="Acrobat Document" r:id="rId10" imgW="4533530" imgH="6415758" progId="AcroExch.Document.DC">
                  <p:embed/>
                  <p:pic>
                    <p:nvPicPr>
                      <p:cNvPr id="0" name=""/>
                      <p:cNvPicPr/>
                      <p:nvPr/>
                    </p:nvPicPr>
                    <p:blipFill>
                      <a:blip r:embed="rId11"/>
                      <a:stretch>
                        <a:fillRect/>
                      </a:stretch>
                    </p:blipFill>
                    <p:spPr>
                      <a:xfrm>
                        <a:off x="4278021" y="1027906"/>
                        <a:ext cx="2343499" cy="3317488"/>
                      </a:xfrm>
                      <a:prstGeom prst="rect">
                        <a:avLst/>
                      </a:prstGeom>
                      <a:ln w="28575">
                        <a:solidFill>
                          <a:schemeClr val="tx1"/>
                        </a:solidFill>
                      </a:ln>
                    </p:spPr>
                  </p:pic>
                </p:oleObj>
              </mc:Fallback>
            </mc:AlternateContent>
          </a:graphicData>
        </a:graphic>
      </p:graphicFrame>
      <p:graphicFrame>
        <p:nvGraphicFramePr>
          <p:cNvPr id="15" name="Object 14">
            <a:extLst>
              <a:ext uri="{FF2B5EF4-FFF2-40B4-BE49-F238E27FC236}">
                <a16:creationId xmlns:a16="http://schemas.microsoft.com/office/drawing/2014/main" id="{0F4FB254-C99D-4662-98C3-C87F7AD7C3E8}"/>
              </a:ext>
            </a:extLst>
          </p:cNvPr>
          <p:cNvGraphicFramePr>
            <a:graphicFrameLocks noChangeAspect="1"/>
          </p:cNvGraphicFramePr>
          <p:nvPr>
            <p:extLst>
              <p:ext uri="{D42A27DB-BD31-4B8C-83A1-F6EECF244321}">
                <p14:modId xmlns:p14="http://schemas.microsoft.com/office/powerpoint/2010/main" val="3323521843"/>
              </p:ext>
            </p:extLst>
          </p:nvPr>
        </p:nvGraphicFramePr>
        <p:xfrm>
          <a:off x="22797" y="4138973"/>
          <a:ext cx="2931377" cy="2719027"/>
        </p:xfrm>
        <a:graphic>
          <a:graphicData uri="http://schemas.openxmlformats.org/presentationml/2006/ole">
            <mc:AlternateContent xmlns:mc="http://schemas.openxmlformats.org/markup-compatibility/2006">
              <mc:Choice xmlns:v="urn:schemas-microsoft-com:vml" Requires="v">
                <p:oleObj name="Acrobat Document" r:id="rId12" imgW="4533530" imgH="6415758" progId="AcroExch.Document.DC">
                  <p:embed/>
                </p:oleObj>
              </mc:Choice>
              <mc:Fallback>
                <p:oleObj name="Acrobat Document" r:id="rId12" imgW="4533530" imgH="6415758" progId="AcroExch.Document.DC">
                  <p:embed/>
                  <p:pic>
                    <p:nvPicPr>
                      <p:cNvPr id="0" name=""/>
                      <p:cNvPicPr/>
                      <p:nvPr/>
                    </p:nvPicPr>
                    <p:blipFill>
                      <a:blip r:embed="rId13"/>
                      <a:stretch>
                        <a:fillRect/>
                      </a:stretch>
                    </p:blipFill>
                    <p:spPr>
                      <a:xfrm>
                        <a:off x="22797" y="4138973"/>
                        <a:ext cx="2931377" cy="2719027"/>
                      </a:xfrm>
                      <a:prstGeom prst="rect">
                        <a:avLst/>
                      </a:prstGeom>
                      <a:ln w="28575">
                        <a:solidFill>
                          <a:schemeClr val="tx1"/>
                        </a:solidFill>
                      </a:ln>
                    </p:spPr>
                  </p:pic>
                </p:oleObj>
              </mc:Fallback>
            </mc:AlternateContent>
          </a:graphicData>
        </a:graphic>
      </p:graphicFrame>
      <p:graphicFrame>
        <p:nvGraphicFramePr>
          <p:cNvPr id="16" name="Object 15">
            <a:hlinkClick r:id="" action="ppaction://ole?verb=0"/>
            <a:extLst>
              <a:ext uri="{FF2B5EF4-FFF2-40B4-BE49-F238E27FC236}">
                <a16:creationId xmlns:a16="http://schemas.microsoft.com/office/drawing/2014/main" id="{D62FAAC6-67A3-49CD-B7E4-4EA659163EE9}"/>
              </a:ext>
            </a:extLst>
          </p:cNvPr>
          <p:cNvGraphicFramePr>
            <a:graphicFrameLocks noChangeAspect="1"/>
          </p:cNvGraphicFramePr>
          <p:nvPr>
            <p:extLst>
              <p:ext uri="{D42A27DB-BD31-4B8C-83A1-F6EECF244321}">
                <p14:modId xmlns:p14="http://schemas.microsoft.com/office/powerpoint/2010/main" val="2716151928"/>
              </p:ext>
            </p:extLst>
          </p:nvPr>
        </p:nvGraphicFramePr>
        <p:xfrm>
          <a:off x="2954174" y="3735658"/>
          <a:ext cx="2219325" cy="3122341"/>
        </p:xfrm>
        <a:graphic>
          <a:graphicData uri="http://schemas.openxmlformats.org/presentationml/2006/ole">
            <mc:AlternateContent xmlns:mc="http://schemas.openxmlformats.org/markup-compatibility/2006">
              <mc:Choice xmlns:v="urn:schemas-microsoft-com:vml" Requires="v">
                <p:oleObj name="Presentation" r:id="rId14" imgW="5238720" imgH="8096400" progId="PowerPoint.Show.12">
                  <p:embed/>
                </p:oleObj>
              </mc:Choice>
              <mc:Fallback>
                <p:oleObj name="Presentation" r:id="rId14" imgW="5238720" imgH="8096400" progId="PowerPoint.Show.12">
                  <p:embed/>
                  <p:pic>
                    <p:nvPicPr>
                      <p:cNvPr id="0" name=""/>
                      <p:cNvPicPr/>
                      <p:nvPr/>
                    </p:nvPicPr>
                    <p:blipFill>
                      <a:blip r:embed="rId15"/>
                      <a:stretch>
                        <a:fillRect/>
                      </a:stretch>
                    </p:blipFill>
                    <p:spPr>
                      <a:xfrm>
                        <a:off x="2954174" y="3735658"/>
                        <a:ext cx="2219325" cy="3122341"/>
                      </a:xfrm>
                      <a:prstGeom prst="rect">
                        <a:avLst/>
                      </a:prstGeom>
                      <a:ln w="28575">
                        <a:solidFill>
                          <a:schemeClr val="tx1"/>
                        </a:solidFill>
                      </a:ln>
                    </p:spPr>
                  </p:pic>
                </p:oleObj>
              </mc:Fallback>
            </mc:AlternateContent>
          </a:graphicData>
        </a:graphic>
      </p:graphicFrame>
      <p:graphicFrame>
        <p:nvGraphicFramePr>
          <p:cNvPr id="17" name="Object 16">
            <a:extLst>
              <a:ext uri="{FF2B5EF4-FFF2-40B4-BE49-F238E27FC236}">
                <a16:creationId xmlns:a16="http://schemas.microsoft.com/office/drawing/2014/main" id="{1F8C462D-AF79-4D94-9C37-39BECFA3A29E}"/>
              </a:ext>
            </a:extLst>
          </p:cNvPr>
          <p:cNvGraphicFramePr>
            <a:graphicFrameLocks noChangeAspect="1"/>
          </p:cNvGraphicFramePr>
          <p:nvPr>
            <p:extLst>
              <p:ext uri="{D42A27DB-BD31-4B8C-83A1-F6EECF244321}">
                <p14:modId xmlns:p14="http://schemas.microsoft.com/office/powerpoint/2010/main" val="3846217366"/>
              </p:ext>
            </p:extLst>
          </p:nvPr>
        </p:nvGraphicFramePr>
        <p:xfrm>
          <a:off x="9150398" y="3732453"/>
          <a:ext cx="3018805" cy="3122342"/>
        </p:xfrm>
        <a:graphic>
          <a:graphicData uri="http://schemas.openxmlformats.org/presentationml/2006/ole">
            <mc:AlternateContent xmlns:mc="http://schemas.openxmlformats.org/markup-compatibility/2006">
              <mc:Choice xmlns:v="urn:schemas-microsoft-com:vml" Requires="v">
                <p:oleObj name="Acrobat Document" r:id="rId16" imgW="4533530" imgH="6415758" progId="AcroExch.Document.DC">
                  <p:embed/>
                </p:oleObj>
              </mc:Choice>
              <mc:Fallback>
                <p:oleObj name="Acrobat Document" r:id="rId16" imgW="4533530" imgH="6415758" progId="AcroExch.Document.DC">
                  <p:embed/>
                  <p:pic>
                    <p:nvPicPr>
                      <p:cNvPr id="0" name=""/>
                      <p:cNvPicPr/>
                      <p:nvPr/>
                    </p:nvPicPr>
                    <p:blipFill>
                      <a:blip r:embed="rId17"/>
                      <a:stretch>
                        <a:fillRect/>
                      </a:stretch>
                    </p:blipFill>
                    <p:spPr>
                      <a:xfrm>
                        <a:off x="9150398" y="3732453"/>
                        <a:ext cx="3018805" cy="3122342"/>
                      </a:xfrm>
                      <a:prstGeom prst="rect">
                        <a:avLst/>
                      </a:prstGeom>
                      <a:ln w="28575">
                        <a:solidFill>
                          <a:schemeClr val="tx1"/>
                        </a:solidFill>
                      </a:ln>
                    </p:spPr>
                  </p:pic>
                </p:oleObj>
              </mc:Fallback>
            </mc:AlternateContent>
          </a:graphicData>
        </a:graphic>
      </p:graphicFrame>
      <p:graphicFrame>
        <p:nvGraphicFramePr>
          <p:cNvPr id="18" name="Object 17">
            <a:extLst>
              <a:ext uri="{FF2B5EF4-FFF2-40B4-BE49-F238E27FC236}">
                <a16:creationId xmlns:a16="http://schemas.microsoft.com/office/drawing/2014/main" id="{B58B6BA2-DA98-4760-9D5C-4F6A4D0D3304}"/>
              </a:ext>
            </a:extLst>
          </p:cNvPr>
          <p:cNvGraphicFramePr>
            <a:graphicFrameLocks noChangeAspect="1"/>
          </p:cNvGraphicFramePr>
          <p:nvPr>
            <p:extLst>
              <p:ext uri="{D42A27DB-BD31-4B8C-83A1-F6EECF244321}">
                <p14:modId xmlns:p14="http://schemas.microsoft.com/office/powerpoint/2010/main" val="699041359"/>
              </p:ext>
            </p:extLst>
          </p:nvPr>
        </p:nvGraphicFramePr>
        <p:xfrm>
          <a:off x="5171661" y="3494478"/>
          <a:ext cx="2626624" cy="3399319"/>
        </p:xfrm>
        <a:graphic>
          <a:graphicData uri="http://schemas.openxmlformats.org/presentationml/2006/ole">
            <mc:AlternateContent xmlns:mc="http://schemas.openxmlformats.org/markup-compatibility/2006">
              <mc:Choice xmlns:v="urn:schemas-microsoft-com:vml" Requires="v">
                <p:oleObj name="Acrobat Document" r:id="rId18" imgW="4663262" imgH="6034723" progId="AcroExch.Document.DC">
                  <p:embed/>
                </p:oleObj>
              </mc:Choice>
              <mc:Fallback>
                <p:oleObj name="Acrobat Document" r:id="rId18" imgW="4663262" imgH="6034723" progId="AcroExch.Document.DC">
                  <p:embed/>
                  <p:pic>
                    <p:nvPicPr>
                      <p:cNvPr id="0" name=""/>
                      <p:cNvPicPr/>
                      <p:nvPr/>
                    </p:nvPicPr>
                    <p:blipFill>
                      <a:blip r:embed="rId19"/>
                      <a:stretch>
                        <a:fillRect/>
                      </a:stretch>
                    </p:blipFill>
                    <p:spPr>
                      <a:xfrm>
                        <a:off x="5171661" y="3494478"/>
                        <a:ext cx="2626624" cy="3399319"/>
                      </a:xfrm>
                      <a:prstGeom prst="rect">
                        <a:avLst/>
                      </a:prstGeom>
                      <a:ln w="28575">
                        <a:solidFill>
                          <a:schemeClr val="tx1"/>
                        </a:solidFill>
                      </a:ln>
                    </p:spPr>
                  </p:pic>
                </p:oleObj>
              </mc:Fallback>
            </mc:AlternateContent>
          </a:graphicData>
        </a:graphic>
      </p:graphicFrame>
      <p:graphicFrame>
        <p:nvGraphicFramePr>
          <p:cNvPr id="19" name="Object 18">
            <a:extLst>
              <a:ext uri="{FF2B5EF4-FFF2-40B4-BE49-F238E27FC236}">
                <a16:creationId xmlns:a16="http://schemas.microsoft.com/office/drawing/2014/main" id="{CF195254-1CFC-4CF9-A688-8419971B55F9}"/>
              </a:ext>
            </a:extLst>
          </p:cNvPr>
          <p:cNvGraphicFramePr>
            <a:graphicFrameLocks noChangeAspect="1"/>
          </p:cNvGraphicFramePr>
          <p:nvPr>
            <p:extLst>
              <p:ext uri="{D42A27DB-BD31-4B8C-83A1-F6EECF244321}">
                <p14:modId xmlns:p14="http://schemas.microsoft.com/office/powerpoint/2010/main" val="1138892622"/>
              </p:ext>
            </p:extLst>
          </p:nvPr>
        </p:nvGraphicFramePr>
        <p:xfrm>
          <a:off x="7449598" y="3745769"/>
          <a:ext cx="2206733" cy="3122342"/>
        </p:xfrm>
        <a:graphic>
          <a:graphicData uri="http://schemas.openxmlformats.org/presentationml/2006/ole">
            <mc:AlternateContent xmlns:mc="http://schemas.openxmlformats.org/markup-compatibility/2006">
              <mc:Choice xmlns:v="urn:schemas-microsoft-com:vml" Requires="v">
                <p:oleObj name="Acrobat Document" r:id="rId20" imgW="4533530" imgH="6415758" progId="AcroExch.Document.DC">
                  <p:embed/>
                </p:oleObj>
              </mc:Choice>
              <mc:Fallback>
                <p:oleObj name="Acrobat Document" r:id="rId20" imgW="4533530" imgH="6415758" progId="AcroExch.Document.DC">
                  <p:embed/>
                  <p:pic>
                    <p:nvPicPr>
                      <p:cNvPr id="0" name=""/>
                      <p:cNvPicPr/>
                      <p:nvPr/>
                    </p:nvPicPr>
                    <p:blipFill>
                      <a:blip r:embed="rId21"/>
                      <a:stretch>
                        <a:fillRect/>
                      </a:stretch>
                    </p:blipFill>
                    <p:spPr>
                      <a:xfrm>
                        <a:off x="7449598" y="3745769"/>
                        <a:ext cx="2206733" cy="3122342"/>
                      </a:xfrm>
                      <a:prstGeom prst="rect">
                        <a:avLst/>
                      </a:prstGeom>
                      <a:ln w="28575">
                        <a:solidFill>
                          <a:schemeClr val="tx1"/>
                        </a:solidFill>
                      </a:ln>
                    </p:spPr>
                  </p:pic>
                </p:oleObj>
              </mc:Fallback>
            </mc:AlternateContent>
          </a:graphicData>
        </a:graphic>
      </p:graphicFrame>
    </p:spTree>
    <p:extLst>
      <p:ext uri="{BB962C8B-B14F-4D97-AF65-F5344CB8AC3E}">
        <p14:creationId xmlns:p14="http://schemas.microsoft.com/office/powerpoint/2010/main" val="1455547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Title 1">
            <a:extLst>
              <a:ext uri="{FF2B5EF4-FFF2-40B4-BE49-F238E27FC236}">
                <a16:creationId xmlns:a16="http://schemas.microsoft.com/office/drawing/2014/main" id="{F97DB018-BCFD-4378-B8B4-A02A7D4AA561}"/>
              </a:ext>
            </a:extLst>
          </p:cNvPr>
          <p:cNvSpPr>
            <a:spLocks noGrp="1"/>
          </p:cNvSpPr>
          <p:nvPr>
            <p:ph type="title"/>
          </p:nvPr>
        </p:nvSpPr>
        <p:spPr>
          <a:xfrm>
            <a:off x="4067628" y="182247"/>
            <a:ext cx="4056743" cy="746222"/>
          </a:xfrm>
        </p:spPr>
        <p:txBody>
          <a:bodyPr/>
          <a:lstStyle/>
          <a:p>
            <a:r>
              <a:rPr lang="en-US" b="1" dirty="0">
                <a:solidFill>
                  <a:schemeClr val="bg1"/>
                </a:solidFill>
                <a:latin typeface="+mn-lt"/>
              </a:rPr>
              <a:t>The Formal Bit</a:t>
            </a:r>
          </a:p>
        </p:txBody>
      </p:sp>
      <p:sp>
        <p:nvSpPr>
          <p:cNvPr id="2" name="TextBox 1">
            <a:extLst>
              <a:ext uri="{FF2B5EF4-FFF2-40B4-BE49-F238E27FC236}">
                <a16:creationId xmlns:a16="http://schemas.microsoft.com/office/drawing/2014/main" id="{01767110-C957-4B0C-A40B-765D897AFE7A}"/>
              </a:ext>
            </a:extLst>
          </p:cNvPr>
          <p:cNvSpPr txBox="1"/>
          <p:nvPr/>
        </p:nvSpPr>
        <p:spPr>
          <a:xfrm>
            <a:off x="458372" y="1825625"/>
            <a:ext cx="5181600" cy="4351338"/>
          </a:xfrm>
          <a:prstGeom prst="rect">
            <a:avLst/>
          </a:prstGeom>
        </p:spPr>
        <p:txBody>
          <a:bodyPr rtlCol="0">
            <a:normAutofit lnSpcReduction="10000"/>
          </a:bodyPr>
          <a:lstStyle/>
          <a:p>
            <a:pPr marL="342900" indent="-228600" eaLnBrk="1" hangingPunct="1">
              <a:lnSpc>
                <a:spcPct val="90000"/>
              </a:lnSpc>
              <a:spcAft>
                <a:spcPts val="600"/>
              </a:spcAft>
              <a:buFont typeface="Arial" panose="020B0604020202020204" pitchFamily="34" charset="0"/>
              <a:buChar char="•"/>
            </a:pPr>
            <a:r>
              <a:rPr lang="en-GB" sz="2800" b="1" dirty="0">
                <a:latin typeface="+mn-lt"/>
              </a:rPr>
              <a:t>Election of Chair and Vice Chair – unopposed and thanked</a:t>
            </a:r>
          </a:p>
          <a:p>
            <a:pPr marL="342900" indent="-228600" eaLnBrk="1" hangingPunct="1">
              <a:lnSpc>
                <a:spcPct val="90000"/>
              </a:lnSpc>
              <a:spcAft>
                <a:spcPts val="600"/>
              </a:spcAft>
              <a:buFont typeface="Arial" panose="020B0604020202020204" pitchFamily="34" charset="0"/>
              <a:buChar char="•"/>
            </a:pPr>
            <a:endParaRPr lang="en-GB" sz="2800" b="1" dirty="0">
              <a:latin typeface="+mn-lt"/>
            </a:endParaRPr>
          </a:p>
          <a:p>
            <a:pPr marL="342900" indent="-228600" eaLnBrk="1" hangingPunct="1">
              <a:lnSpc>
                <a:spcPct val="90000"/>
              </a:lnSpc>
              <a:spcAft>
                <a:spcPts val="600"/>
              </a:spcAft>
              <a:buFont typeface="Arial" panose="020B0604020202020204" pitchFamily="34" charset="0"/>
              <a:buChar char="•"/>
            </a:pPr>
            <a:r>
              <a:rPr lang="en-GB" sz="2800" b="1" dirty="0">
                <a:latin typeface="+mn-lt"/>
              </a:rPr>
              <a:t>Steering Group Member – welcome new members</a:t>
            </a:r>
          </a:p>
          <a:p>
            <a:pPr marL="114300" eaLnBrk="1" hangingPunct="1">
              <a:lnSpc>
                <a:spcPct val="90000"/>
              </a:lnSpc>
              <a:spcAft>
                <a:spcPts val="600"/>
              </a:spcAft>
            </a:pPr>
            <a:endParaRPr lang="en-GB" sz="2800" b="1" dirty="0">
              <a:latin typeface="+mn-lt"/>
            </a:endParaRPr>
          </a:p>
          <a:p>
            <a:pPr marL="342900" indent="-228600" eaLnBrk="1" hangingPunct="1">
              <a:lnSpc>
                <a:spcPct val="90000"/>
              </a:lnSpc>
              <a:spcAft>
                <a:spcPts val="600"/>
              </a:spcAft>
              <a:buFont typeface="Arial" panose="020B0604020202020204" pitchFamily="34" charset="0"/>
              <a:buChar char="•"/>
            </a:pPr>
            <a:r>
              <a:rPr lang="en-GB" sz="2800" b="1" dirty="0">
                <a:latin typeface="+mn-lt"/>
              </a:rPr>
              <a:t>Wider Membership – all residents of Cornwall</a:t>
            </a:r>
          </a:p>
          <a:p>
            <a:pPr marL="114300" eaLnBrk="1" hangingPunct="1">
              <a:lnSpc>
                <a:spcPct val="90000"/>
              </a:lnSpc>
              <a:spcAft>
                <a:spcPts val="600"/>
              </a:spcAft>
            </a:pPr>
            <a:endParaRPr lang="en-GB" sz="2800" b="1" dirty="0">
              <a:latin typeface="+mn-lt"/>
            </a:endParaRPr>
          </a:p>
          <a:p>
            <a:pPr marL="342900" indent="-228600" eaLnBrk="1" hangingPunct="1">
              <a:lnSpc>
                <a:spcPct val="90000"/>
              </a:lnSpc>
              <a:spcAft>
                <a:spcPts val="600"/>
              </a:spcAft>
              <a:buFont typeface="Arial" panose="020B0604020202020204" pitchFamily="34" charset="0"/>
              <a:buChar char="•"/>
            </a:pPr>
            <a:r>
              <a:rPr lang="en-GB" sz="2800" b="1" dirty="0">
                <a:latin typeface="+mn-lt"/>
              </a:rPr>
              <a:t>Constitution on the IC web-site</a:t>
            </a:r>
          </a:p>
        </p:txBody>
      </p:sp>
      <p:pic>
        <p:nvPicPr>
          <p:cNvPr id="1026" name="Picture 2">
            <a:extLst>
              <a:ext uri="{FF2B5EF4-FFF2-40B4-BE49-F238E27FC236}">
                <a16:creationId xmlns:a16="http://schemas.microsoft.com/office/drawing/2014/main" id="{18DB742E-5FDC-45F9-B3DE-5226D1AB2F5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461"/>
          <a:stretch/>
        </p:blipFill>
        <p:spPr bwMode="auto">
          <a:xfrm>
            <a:off x="6172200" y="1825625"/>
            <a:ext cx="5181600" cy="4351338"/>
          </a:xfrm>
          <a:prstGeom prst="rect">
            <a:avLst/>
          </a:prstGeom>
          <a:solidFill>
            <a:srgbClr val="4A4B51"/>
          </a:solidFill>
          <a:ln>
            <a:noFill/>
          </a:ln>
        </p:spPr>
      </p:pic>
    </p:spTree>
    <p:extLst>
      <p:ext uri="{BB962C8B-B14F-4D97-AF65-F5344CB8AC3E}">
        <p14:creationId xmlns:p14="http://schemas.microsoft.com/office/powerpoint/2010/main" val="39765328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049FB38-FC72-4049-84C3-512901CB1CE1}"/>
              </a:ext>
            </a:extLst>
          </p:cNvPr>
          <p:cNvSpPr>
            <a:spLocks noGrp="1"/>
          </p:cNvSpPr>
          <p:nvPr>
            <p:ph type="body" idx="1"/>
          </p:nvPr>
        </p:nvSpPr>
        <p:spPr>
          <a:xfrm>
            <a:off x="839787" y="1498283"/>
            <a:ext cx="5157787" cy="823912"/>
          </a:xfrm>
        </p:spPr>
        <p:txBody>
          <a:bodyPr/>
          <a:lstStyle/>
          <a:p>
            <a:r>
              <a:rPr lang="en-GB" dirty="0"/>
              <a:t>Painting at </a:t>
            </a:r>
            <a:r>
              <a:rPr lang="en-GB" dirty="0" err="1"/>
              <a:t>Breage</a:t>
            </a:r>
            <a:r>
              <a:rPr lang="en-GB" dirty="0"/>
              <a:t> Playing Fields </a:t>
            </a:r>
          </a:p>
          <a:p>
            <a:r>
              <a:rPr lang="en-GB" dirty="0"/>
              <a:t>6 Oct 2021</a:t>
            </a:r>
          </a:p>
        </p:txBody>
      </p:sp>
      <p:pic>
        <p:nvPicPr>
          <p:cNvPr id="12" name="Content Placeholder 11" descr="A picture containing grass, outdoor, tree, sky&#10;&#10;Description automatically generated">
            <a:extLst>
              <a:ext uri="{FF2B5EF4-FFF2-40B4-BE49-F238E27FC236}">
                <a16:creationId xmlns:a16="http://schemas.microsoft.com/office/drawing/2014/main" id="{BE24EAD6-4AD6-4C84-BD89-81C6BF39C89D}"/>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962289" y="2505075"/>
            <a:ext cx="4912784" cy="3684588"/>
          </a:xfrm>
        </p:spPr>
      </p:pic>
      <p:sp>
        <p:nvSpPr>
          <p:cNvPr id="9" name="Text Placeholder 8">
            <a:extLst>
              <a:ext uri="{FF2B5EF4-FFF2-40B4-BE49-F238E27FC236}">
                <a16:creationId xmlns:a16="http://schemas.microsoft.com/office/drawing/2014/main" id="{FD7F12EF-D98D-491B-B9B6-F9946EEFE717}"/>
              </a:ext>
            </a:extLst>
          </p:cNvPr>
          <p:cNvSpPr>
            <a:spLocks noGrp="1"/>
          </p:cNvSpPr>
          <p:nvPr>
            <p:ph type="body" sz="quarter" idx="3"/>
          </p:nvPr>
        </p:nvSpPr>
        <p:spPr>
          <a:xfrm>
            <a:off x="6169024" y="1498283"/>
            <a:ext cx="5183188" cy="823912"/>
          </a:xfrm>
        </p:spPr>
        <p:txBody>
          <a:bodyPr/>
          <a:lstStyle/>
          <a:p>
            <a:r>
              <a:rPr lang="en-GB" dirty="0"/>
              <a:t>Bude Walking group </a:t>
            </a:r>
          </a:p>
          <a:p>
            <a:r>
              <a:rPr lang="en-GB" dirty="0"/>
              <a:t>(Re-starts on Monday!)</a:t>
            </a:r>
          </a:p>
        </p:txBody>
      </p:sp>
      <p:pic>
        <p:nvPicPr>
          <p:cNvPr id="14" name="Content Placeholder 13" descr="People walking on a beach&#10;&#10;Description automatically generated with medium confidence">
            <a:extLst>
              <a:ext uri="{FF2B5EF4-FFF2-40B4-BE49-F238E27FC236}">
                <a16:creationId xmlns:a16="http://schemas.microsoft.com/office/drawing/2014/main" id="{CA18B543-8A12-4A09-9E8A-D95CD8E54427}"/>
              </a:ext>
            </a:extLst>
          </p:cNvPr>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6307402" y="2505075"/>
            <a:ext cx="4912784" cy="3684588"/>
          </a:xfrm>
        </p:spPr>
      </p:pic>
    </p:spTree>
    <p:extLst>
      <p:ext uri="{BB962C8B-B14F-4D97-AF65-F5344CB8AC3E}">
        <p14:creationId xmlns:p14="http://schemas.microsoft.com/office/powerpoint/2010/main" val="40268079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22232C6-C11B-4D45-85EB-93D525D6443B}"/>
              </a:ext>
            </a:extLst>
          </p:cNvPr>
          <p:cNvSpPr txBox="1"/>
          <p:nvPr/>
        </p:nvSpPr>
        <p:spPr>
          <a:xfrm>
            <a:off x="3952875" y="6286500"/>
            <a:ext cx="4286250" cy="230832"/>
          </a:xfrm>
          <a:prstGeom prst="rect">
            <a:avLst/>
          </a:prstGeom>
          <a:noFill/>
        </p:spPr>
        <p:txBody>
          <a:bodyPr wrap="square" rtlCol="0">
            <a:spAutoFit/>
          </a:bodyPr>
          <a:lstStyle/>
          <a:p>
            <a:r>
              <a:rPr lang="en-GB" sz="900">
                <a:hlinkClick r:id="rId3" tooltip="http://www.feelslikehomeblog.com/series/christmas-crafts-for-preschoolers/"/>
              </a:rPr>
              <a:t>This Photo</a:t>
            </a:r>
            <a:r>
              <a:rPr lang="en-GB" sz="900"/>
              <a:t> by Unknown Author is licensed under </a:t>
            </a:r>
            <a:r>
              <a:rPr lang="en-GB" sz="900">
                <a:hlinkClick r:id="rId4" tooltip="https://creativecommons.org/licenses/by-nc-nd/3.0/"/>
              </a:rPr>
              <a:t>CC BY-NC-ND</a:t>
            </a:r>
            <a:endParaRPr lang="en-GB" sz="900"/>
          </a:p>
        </p:txBody>
      </p:sp>
      <p:sp>
        <p:nvSpPr>
          <p:cNvPr id="5" name="Text Placeholder 4">
            <a:extLst>
              <a:ext uri="{FF2B5EF4-FFF2-40B4-BE49-F238E27FC236}">
                <a16:creationId xmlns:a16="http://schemas.microsoft.com/office/drawing/2014/main" id="{23D869F2-FB31-4F4F-8003-7BA501580BAF}"/>
              </a:ext>
            </a:extLst>
          </p:cNvPr>
          <p:cNvSpPr>
            <a:spLocks noGrp="1"/>
          </p:cNvSpPr>
          <p:nvPr>
            <p:ph type="body" idx="1"/>
          </p:nvPr>
        </p:nvSpPr>
        <p:spPr/>
        <p:txBody>
          <a:bodyPr/>
          <a:lstStyle/>
          <a:p>
            <a:r>
              <a:rPr lang="en-GB" sz="2400" b="1" dirty="0">
                <a:solidFill>
                  <a:srgbClr val="FF0000"/>
                </a:solidFill>
              </a:rPr>
              <a:t>Litter pick 7 July 2021</a:t>
            </a:r>
          </a:p>
          <a:p>
            <a:endParaRPr lang="en-GB" dirty="0"/>
          </a:p>
        </p:txBody>
      </p:sp>
      <p:pic>
        <p:nvPicPr>
          <p:cNvPr id="8" name="Content Placeholder 7" descr="A picture containing tree, outdoor, ground, person&#10;&#10;Description automatically generated">
            <a:extLst>
              <a:ext uri="{FF2B5EF4-FFF2-40B4-BE49-F238E27FC236}">
                <a16:creationId xmlns:a16="http://schemas.microsoft.com/office/drawing/2014/main" id="{04EA759A-BDC5-43EE-9440-A5C5430DF748}"/>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962289" y="2505075"/>
            <a:ext cx="4912784" cy="3684588"/>
          </a:xfrm>
        </p:spPr>
      </p:pic>
      <p:sp>
        <p:nvSpPr>
          <p:cNvPr id="7" name="Text Placeholder 6">
            <a:extLst>
              <a:ext uri="{FF2B5EF4-FFF2-40B4-BE49-F238E27FC236}">
                <a16:creationId xmlns:a16="http://schemas.microsoft.com/office/drawing/2014/main" id="{653B22FD-1147-4F1F-AC12-A8D783544D04}"/>
              </a:ext>
            </a:extLst>
          </p:cNvPr>
          <p:cNvSpPr>
            <a:spLocks noGrp="1"/>
          </p:cNvSpPr>
          <p:nvPr>
            <p:ph type="body" sz="quarter" idx="3"/>
          </p:nvPr>
        </p:nvSpPr>
        <p:spPr/>
        <p:txBody>
          <a:bodyPr/>
          <a:lstStyle/>
          <a:p>
            <a:r>
              <a:rPr lang="en-GB" dirty="0" err="1">
                <a:solidFill>
                  <a:srgbClr val="FF0000"/>
                </a:solidFill>
              </a:rPr>
              <a:t>Polventon</a:t>
            </a:r>
            <a:r>
              <a:rPr lang="en-GB" dirty="0">
                <a:solidFill>
                  <a:srgbClr val="FF0000"/>
                </a:solidFill>
              </a:rPr>
              <a:t> Care Home Sept 2021</a:t>
            </a:r>
          </a:p>
          <a:p>
            <a:endParaRPr lang="en-GB" dirty="0"/>
          </a:p>
        </p:txBody>
      </p:sp>
      <p:pic>
        <p:nvPicPr>
          <p:cNvPr id="12" name="Content Placeholder 11" descr="A picture containing grass, outdoor, person, standing&#10;&#10;Description automatically generated">
            <a:extLst>
              <a:ext uri="{FF2B5EF4-FFF2-40B4-BE49-F238E27FC236}">
                <a16:creationId xmlns:a16="http://schemas.microsoft.com/office/drawing/2014/main" id="{68954723-0325-4EAE-A817-33D592D19F2F}"/>
              </a:ext>
            </a:extLst>
          </p:cNvPr>
          <p:cNvPicPr>
            <a:picLocks noGrp="1" noChangeAspect="1"/>
          </p:cNvPicPr>
          <p:nvPr>
            <p:ph sz="quarter" idx="4"/>
          </p:nvPr>
        </p:nvPicPr>
        <p:blipFill>
          <a:blip r:embed="rId6" cstate="print">
            <a:extLst>
              <a:ext uri="{28A0092B-C50C-407E-A947-70E740481C1C}">
                <a14:useLocalDpi xmlns:a14="http://schemas.microsoft.com/office/drawing/2010/main" val="0"/>
              </a:ext>
            </a:extLst>
          </a:blip>
          <a:stretch>
            <a:fillRect/>
          </a:stretch>
        </p:blipFill>
        <p:spPr>
          <a:xfrm>
            <a:off x="6307402" y="2505075"/>
            <a:ext cx="4912784" cy="3684588"/>
          </a:xfrm>
        </p:spPr>
      </p:pic>
    </p:spTree>
    <p:extLst>
      <p:ext uri="{BB962C8B-B14F-4D97-AF65-F5344CB8AC3E}">
        <p14:creationId xmlns:p14="http://schemas.microsoft.com/office/powerpoint/2010/main" val="6183063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22232C6-C11B-4D45-85EB-93D525D6443B}"/>
              </a:ext>
            </a:extLst>
          </p:cNvPr>
          <p:cNvSpPr txBox="1"/>
          <p:nvPr/>
        </p:nvSpPr>
        <p:spPr>
          <a:xfrm>
            <a:off x="3952875" y="6286500"/>
            <a:ext cx="4286250" cy="230832"/>
          </a:xfrm>
          <a:prstGeom prst="rect">
            <a:avLst/>
          </a:prstGeom>
          <a:noFill/>
        </p:spPr>
        <p:txBody>
          <a:bodyPr wrap="square" rtlCol="0">
            <a:spAutoFit/>
          </a:bodyPr>
          <a:lstStyle/>
          <a:p>
            <a:r>
              <a:rPr lang="en-GB" sz="900">
                <a:hlinkClick r:id="rId3" tooltip="http://www.feelslikehomeblog.com/series/christmas-crafts-for-preschoolers/"/>
              </a:rPr>
              <a:t>This Photo</a:t>
            </a:r>
            <a:r>
              <a:rPr lang="en-GB" sz="900"/>
              <a:t> by Unknown Author is licensed under </a:t>
            </a:r>
            <a:r>
              <a:rPr lang="en-GB" sz="900">
                <a:hlinkClick r:id="rId4" tooltip="https://creativecommons.org/licenses/by-nc-nd/3.0/"/>
              </a:rPr>
              <a:t>CC BY-NC-ND</a:t>
            </a:r>
            <a:endParaRPr lang="en-GB" sz="900"/>
          </a:p>
        </p:txBody>
      </p:sp>
      <p:sp>
        <p:nvSpPr>
          <p:cNvPr id="3" name="Text Placeholder 2">
            <a:extLst>
              <a:ext uri="{FF2B5EF4-FFF2-40B4-BE49-F238E27FC236}">
                <a16:creationId xmlns:a16="http://schemas.microsoft.com/office/drawing/2014/main" id="{99D97A0E-3EF5-4524-8704-992CEB7DD8CD}"/>
              </a:ext>
            </a:extLst>
          </p:cNvPr>
          <p:cNvSpPr>
            <a:spLocks noGrp="1"/>
          </p:cNvSpPr>
          <p:nvPr>
            <p:ph type="body" idx="1"/>
          </p:nvPr>
        </p:nvSpPr>
        <p:spPr/>
        <p:txBody>
          <a:bodyPr/>
          <a:lstStyle/>
          <a:p>
            <a:r>
              <a:rPr lang="en-GB" dirty="0"/>
              <a:t>The Old Cattle Market Helston</a:t>
            </a:r>
          </a:p>
          <a:p>
            <a:endParaRPr lang="en-GB" dirty="0"/>
          </a:p>
        </p:txBody>
      </p:sp>
      <p:pic>
        <p:nvPicPr>
          <p:cNvPr id="5" name="Content Placeholder 4">
            <a:extLst>
              <a:ext uri="{FF2B5EF4-FFF2-40B4-BE49-F238E27FC236}">
                <a16:creationId xmlns:a16="http://schemas.microsoft.com/office/drawing/2014/main" id="{C3A6EAB5-7A8D-4E75-B9CD-8526496B019D}"/>
              </a:ext>
            </a:extLst>
          </p:cNvPr>
          <p:cNvPicPr>
            <a:picLocks noGrp="1" noChangeAspect="1"/>
          </p:cNvPicPr>
          <p:nvPr>
            <p:ph sz="half" idx="2"/>
          </p:nvPr>
        </p:nvPicPr>
        <p:blipFill>
          <a:blip r:embed="rId5" cstate="print">
            <a:extLst>
              <a:ext uri="{28A0092B-C50C-407E-A947-70E740481C1C}">
                <a14:useLocalDpi xmlns:a14="http://schemas.microsoft.com/office/drawing/2010/main" val="0"/>
              </a:ext>
            </a:extLst>
          </a:blip>
          <a:stretch>
            <a:fillRect/>
          </a:stretch>
        </p:blipFill>
        <p:spPr>
          <a:xfrm>
            <a:off x="962290" y="2505075"/>
            <a:ext cx="4912783" cy="3684588"/>
          </a:xfrm>
        </p:spPr>
      </p:pic>
      <p:sp>
        <p:nvSpPr>
          <p:cNvPr id="4" name="Text Placeholder 3">
            <a:extLst>
              <a:ext uri="{FF2B5EF4-FFF2-40B4-BE49-F238E27FC236}">
                <a16:creationId xmlns:a16="http://schemas.microsoft.com/office/drawing/2014/main" id="{F8891775-6061-4C69-8FFC-2AB97CE7D4B5}"/>
              </a:ext>
            </a:extLst>
          </p:cNvPr>
          <p:cNvSpPr>
            <a:spLocks noGrp="1"/>
          </p:cNvSpPr>
          <p:nvPr>
            <p:ph type="body" sz="quarter" idx="3"/>
          </p:nvPr>
        </p:nvSpPr>
        <p:spPr/>
        <p:txBody>
          <a:bodyPr/>
          <a:lstStyle/>
          <a:p>
            <a:r>
              <a:rPr lang="en-GB" dirty="0"/>
              <a:t>Working with JCP to promote </a:t>
            </a:r>
            <a:r>
              <a:rPr lang="en-GB" dirty="0" err="1"/>
              <a:t>KickStart</a:t>
            </a:r>
            <a:r>
              <a:rPr lang="en-GB" dirty="0"/>
              <a:t> and Village Works</a:t>
            </a:r>
          </a:p>
        </p:txBody>
      </p:sp>
      <p:pic>
        <p:nvPicPr>
          <p:cNvPr id="8" name="Content Placeholder 7">
            <a:extLst>
              <a:ext uri="{FF2B5EF4-FFF2-40B4-BE49-F238E27FC236}">
                <a16:creationId xmlns:a16="http://schemas.microsoft.com/office/drawing/2014/main" id="{D0849AEF-AA38-4EFA-B776-D9336CE44D23}"/>
              </a:ext>
            </a:extLst>
          </p:cNvPr>
          <p:cNvPicPr>
            <a:picLocks noGrp="1" noChangeAspect="1"/>
          </p:cNvPicPr>
          <p:nvPr>
            <p:ph sz="quarter" idx="4"/>
          </p:nvPr>
        </p:nvPicPr>
        <p:blipFill>
          <a:blip r:embed="rId6"/>
          <a:stretch>
            <a:fillRect/>
          </a:stretch>
        </p:blipFill>
        <p:spPr>
          <a:xfrm>
            <a:off x="6218634" y="2505075"/>
            <a:ext cx="5090319" cy="3684588"/>
          </a:xfrm>
          <a:prstGeom prst="rect">
            <a:avLst/>
          </a:prstGeom>
        </p:spPr>
      </p:pic>
    </p:spTree>
    <p:extLst>
      <p:ext uri="{BB962C8B-B14F-4D97-AF65-F5344CB8AC3E}">
        <p14:creationId xmlns:p14="http://schemas.microsoft.com/office/powerpoint/2010/main" val="4561411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031F1-4FD4-40D2-B043-C4AF17735909}"/>
              </a:ext>
            </a:extLst>
          </p:cNvPr>
          <p:cNvSpPr>
            <a:spLocks noGrp="1"/>
          </p:cNvSpPr>
          <p:nvPr>
            <p:ph type="title"/>
          </p:nvPr>
        </p:nvSpPr>
        <p:spPr>
          <a:xfrm>
            <a:off x="3912418" y="229781"/>
            <a:ext cx="4091354" cy="644922"/>
          </a:xfrm>
        </p:spPr>
        <p:txBody>
          <a:bodyPr anchor="t" anchorCtr="0"/>
          <a:lstStyle/>
          <a:p>
            <a:r>
              <a:rPr lang="en-GB" sz="3600" b="1" dirty="0">
                <a:solidFill>
                  <a:schemeClr val="bg1"/>
                </a:solidFill>
                <a:latin typeface="Arial" panose="020B0604020202020204" pitchFamily="34" charset="0"/>
                <a:cs typeface="Arial" panose="020B0604020202020204" pitchFamily="34" charset="0"/>
              </a:rPr>
              <a:t>Success Story</a:t>
            </a:r>
            <a:br>
              <a:rPr lang="en-GB" b="1" dirty="0">
                <a:solidFill>
                  <a:schemeClr val="bg1"/>
                </a:solidFill>
                <a:latin typeface="Arial" panose="020B0604020202020204" pitchFamily="34" charset="0"/>
                <a:cs typeface="Arial" panose="020B0604020202020204" pitchFamily="34" charset="0"/>
              </a:rPr>
            </a:br>
            <a:endParaRPr lang="en-GB" b="1" dirty="0">
              <a:solidFill>
                <a:schemeClr val="bg1"/>
              </a:solidFill>
              <a:latin typeface="Arial" panose="020B0604020202020204" pitchFamily="34" charset="0"/>
              <a:cs typeface="Arial" panose="020B0604020202020204" pitchFamily="34" charset="0"/>
            </a:endParaRPr>
          </a:p>
        </p:txBody>
      </p:sp>
      <p:pic>
        <p:nvPicPr>
          <p:cNvPr id="6" name="Picture Placeholder 5" descr="A picture containing grass, sky, outdoor, field&#10;&#10;Description automatically generated">
            <a:extLst>
              <a:ext uri="{FF2B5EF4-FFF2-40B4-BE49-F238E27FC236}">
                <a16:creationId xmlns:a16="http://schemas.microsoft.com/office/drawing/2014/main" id="{D852A9FA-02F1-4B7D-B626-58E14A1DC572}"/>
              </a:ext>
            </a:extLst>
          </p:cNvPr>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l="22530" t="7601" r="2508"/>
          <a:stretch/>
        </p:blipFill>
        <p:spPr>
          <a:xfrm>
            <a:off x="7432869" y="1357876"/>
            <a:ext cx="3932238" cy="3787058"/>
          </a:xfrm>
        </p:spPr>
      </p:pic>
      <p:sp>
        <p:nvSpPr>
          <p:cNvPr id="4" name="Text Placeholder 3">
            <a:extLst>
              <a:ext uri="{FF2B5EF4-FFF2-40B4-BE49-F238E27FC236}">
                <a16:creationId xmlns:a16="http://schemas.microsoft.com/office/drawing/2014/main" id="{24537774-7DB0-46A1-B337-9E9E5CA1A108}"/>
              </a:ext>
            </a:extLst>
          </p:cNvPr>
          <p:cNvSpPr>
            <a:spLocks noGrp="1"/>
          </p:cNvSpPr>
          <p:nvPr>
            <p:ph type="body" sz="half" idx="2"/>
          </p:nvPr>
        </p:nvSpPr>
        <p:spPr>
          <a:xfrm>
            <a:off x="615878" y="1523206"/>
            <a:ext cx="6593081" cy="3811588"/>
          </a:xfrm>
        </p:spPr>
        <p:txBody>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M connected with VW in Summer 2020</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During lockdown he engaged online</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He joined Naomi &amp; </a:t>
            </a:r>
            <a:r>
              <a:rPr lang="en-GB" dirty="0" err="1">
                <a:latin typeface="Arial" panose="020B0604020202020204" pitchFamily="34" charset="0"/>
                <a:cs typeface="Arial" panose="020B0604020202020204" pitchFamily="34" charset="0"/>
              </a:rPr>
              <a:t>Nats</a:t>
            </a:r>
            <a:r>
              <a:rPr lang="en-GB" dirty="0">
                <a:latin typeface="Arial" panose="020B0604020202020204" pitchFamily="34" charset="0"/>
                <a:cs typeface="Arial" panose="020B0604020202020204" pitchFamily="34" charset="0"/>
              </a:rPr>
              <a:t> Natter</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Brushed up his CV and Interview techniques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Took courses around disability &amp; managing his money</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Joined the walking group</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Is booked on the surfing event</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He got a laptop &amp; rugs to keep warm in his flat</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He has got a job in the local Premier Inn and just had his contract extended</a:t>
            </a:r>
          </a:p>
        </p:txBody>
      </p:sp>
      <p:sp>
        <p:nvSpPr>
          <p:cNvPr id="7" name="TextBox 6">
            <a:extLst>
              <a:ext uri="{FF2B5EF4-FFF2-40B4-BE49-F238E27FC236}">
                <a16:creationId xmlns:a16="http://schemas.microsoft.com/office/drawing/2014/main" id="{D6D9F4CB-5CAC-4CC3-AB5D-351E4268C0B4}"/>
              </a:ext>
            </a:extLst>
          </p:cNvPr>
          <p:cNvSpPr txBox="1"/>
          <p:nvPr/>
        </p:nvSpPr>
        <p:spPr>
          <a:xfrm>
            <a:off x="519579" y="5382428"/>
            <a:ext cx="10845528" cy="923330"/>
          </a:xfrm>
          <a:prstGeom prst="rect">
            <a:avLst/>
          </a:prstGeom>
          <a:noFill/>
        </p:spPr>
        <p:txBody>
          <a:bodyPr wrap="square" rtlCol="0">
            <a:spAutoFit/>
          </a:bodyPr>
          <a:lstStyle/>
          <a:p>
            <a:r>
              <a:rPr lang="en-GB" sz="1800" b="1" dirty="0">
                <a:effectLst/>
                <a:latin typeface="Arial" panose="020B0604020202020204" pitchFamily="34" charset="0"/>
                <a:ea typeface="Calibri" panose="020F0502020204030204" pitchFamily="34" charset="0"/>
                <a:cs typeface="Arial" panose="020B0604020202020204" pitchFamily="34" charset="0"/>
              </a:rPr>
              <a:t>Mark’s story is a great success, he has grown from someone who was out of work, unhappy and unwell, to someone who has a job that suits him and where he is appreciated, living in a place he likes, and with plans for his future.</a:t>
            </a:r>
            <a:endParaRPr lang="en-GB"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4664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group of people sitting at a table under umbrellas&#10;&#10;Description automatically generated with medium confidence">
            <a:extLst>
              <a:ext uri="{FF2B5EF4-FFF2-40B4-BE49-F238E27FC236}">
                <a16:creationId xmlns:a16="http://schemas.microsoft.com/office/drawing/2014/main" id="{DF1C8D5F-9A77-4B48-9D3D-4CC729E403ED}"/>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19164" t="20390" b="20390"/>
          <a:stretch/>
        </p:blipFill>
        <p:spPr>
          <a:xfrm>
            <a:off x="7211748" y="987426"/>
            <a:ext cx="4143640" cy="4047562"/>
          </a:xfrm>
        </p:spPr>
      </p:pic>
      <p:sp>
        <p:nvSpPr>
          <p:cNvPr id="4" name="Text Placeholder 3">
            <a:extLst>
              <a:ext uri="{FF2B5EF4-FFF2-40B4-BE49-F238E27FC236}">
                <a16:creationId xmlns:a16="http://schemas.microsoft.com/office/drawing/2014/main" id="{C37C1594-660B-4859-9FBF-E4CB96DDB32B}"/>
              </a:ext>
            </a:extLst>
          </p:cNvPr>
          <p:cNvSpPr>
            <a:spLocks noGrp="1"/>
          </p:cNvSpPr>
          <p:nvPr>
            <p:ph type="body" sz="half" idx="2"/>
          </p:nvPr>
        </p:nvSpPr>
        <p:spPr>
          <a:xfrm>
            <a:off x="450167" y="1608881"/>
            <a:ext cx="6679838" cy="4699322"/>
          </a:xfrm>
        </p:spPr>
        <p:txBody>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SP joined VW in May 2020, with physical and mental health issues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 wheelchair user with a bad back and ME</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3 young children and a partner who stopped working to care for her</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Universal Credit</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Large debt </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Referrals to relevant health providers (</a:t>
            </a:r>
            <a:r>
              <a:rPr lang="en-GB" dirty="0" err="1">
                <a:latin typeface="Arial" panose="020B0604020202020204" pitchFamily="34" charset="0"/>
                <a:cs typeface="Arial" panose="020B0604020202020204" pitchFamily="34" charset="0"/>
              </a:rPr>
              <a:t>inc</a:t>
            </a:r>
            <a:r>
              <a:rPr lang="en-GB" dirty="0">
                <a:latin typeface="Arial" panose="020B0604020202020204" pitchFamily="34" charset="0"/>
                <a:cs typeface="Arial" panose="020B0604020202020204" pitchFamily="34" charset="0"/>
              </a:rPr>
              <a:t> physios) and to CAC</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Counselling sessions arranged and funded by VW</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Careers Advice session from NCS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Support from Digital Inclusion – access to Audio books &amp; other online training</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Now – she is doing a mechanics course (VW have paid for course materials and PPE); her partner is looking afresh at courses and opportunities.</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5D297FE3-E395-41DD-99E4-193EEE1D1AD0}"/>
              </a:ext>
            </a:extLst>
          </p:cNvPr>
          <p:cNvSpPr txBox="1"/>
          <p:nvPr/>
        </p:nvSpPr>
        <p:spPr>
          <a:xfrm>
            <a:off x="4532431" y="135876"/>
            <a:ext cx="3075522" cy="707886"/>
          </a:xfrm>
          <a:prstGeom prst="rect">
            <a:avLst/>
          </a:prstGeom>
          <a:noFill/>
        </p:spPr>
        <p:txBody>
          <a:bodyPr wrap="none" rtlCol="0">
            <a:spAutoFit/>
          </a:bodyPr>
          <a:lstStyle/>
          <a:p>
            <a:r>
              <a:rPr lang="en-GB" sz="4000" b="1" dirty="0">
                <a:solidFill>
                  <a:schemeClr val="bg1"/>
                </a:solidFill>
              </a:rPr>
              <a:t>More Success</a:t>
            </a:r>
          </a:p>
        </p:txBody>
      </p:sp>
    </p:spTree>
    <p:extLst>
      <p:ext uri="{BB962C8B-B14F-4D97-AF65-F5344CB8AC3E}">
        <p14:creationId xmlns:p14="http://schemas.microsoft.com/office/powerpoint/2010/main" val="40797104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6375B66-5D34-4F31-9060-219788A37CF8}"/>
              </a:ext>
            </a:extLst>
          </p:cNvPr>
          <p:cNvSpPr>
            <a:spLocks noGrp="1"/>
          </p:cNvSpPr>
          <p:nvPr>
            <p:ph idx="1"/>
          </p:nvPr>
        </p:nvSpPr>
        <p:spPr/>
        <p:txBody>
          <a:bodyPr/>
          <a:lstStyle/>
          <a:p>
            <a:r>
              <a:rPr lang="en-GB" sz="2800" dirty="0">
                <a:latin typeface="Arial" panose="020B0604020202020204" pitchFamily="34" charset="0"/>
                <a:cs typeface="Arial" panose="020B0604020202020204" pitchFamily="34" charset="0"/>
              </a:rPr>
              <a:t>It’s been tough to achieve targets during COVID (215 out of 414 sign ups); (36/153 into work)</a:t>
            </a:r>
          </a:p>
          <a:p>
            <a:pPr marL="0" indent="0">
              <a:buNone/>
            </a:pPr>
            <a:endParaRPr lang="en-GB" sz="2800" dirty="0">
              <a:latin typeface="Arial" panose="020B0604020202020204" pitchFamily="34" charset="0"/>
              <a:cs typeface="Arial" panose="020B0604020202020204" pitchFamily="34" charset="0"/>
            </a:endParaRPr>
          </a:p>
          <a:p>
            <a:r>
              <a:rPr lang="en-GB" sz="2800" b="1" dirty="0">
                <a:latin typeface="Arial" panose="020B0604020202020204" pitchFamily="34" charset="0"/>
                <a:cs typeface="Arial" panose="020B0604020202020204" pitchFamily="34" charset="0"/>
              </a:rPr>
              <a:t>But:</a:t>
            </a:r>
          </a:p>
          <a:p>
            <a:pPr lvl="1"/>
            <a:r>
              <a:rPr lang="en-GB" sz="2800" dirty="0">
                <a:latin typeface="Arial" panose="020B0604020202020204" pitchFamily="34" charset="0"/>
                <a:cs typeface="Arial" panose="020B0604020202020204" pitchFamily="34" charset="0"/>
              </a:rPr>
              <a:t>69/70 into Education and Training</a:t>
            </a:r>
          </a:p>
          <a:p>
            <a:pPr marL="457200" lvl="1" indent="0">
              <a:buNone/>
            </a:pPr>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Due to end March 2022, hoping for an extension to September 2022 so that we can achieve the targets, support customers into work and spend the budget</a:t>
            </a:r>
          </a:p>
          <a:p>
            <a:r>
              <a:rPr lang="en-GB" sz="2800" dirty="0">
                <a:latin typeface="Arial" panose="020B0604020202020204" pitchFamily="34" charset="0"/>
                <a:cs typeface="Arial" panose="020B0604020202020204" pitchFamily="34" charset="0"/>
              </a:rPr>
              <a:t>Working with other ESF providers to agree how we can share customers and help them achieve their best outcomes.</a:t>
            </a:r>
          </a:p>
          <a:p>
            <a:endParaRPr lang="en-GB" sz="28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2F46B712-285D-422B-A804-F86BDD0C048D}"/>
              </a:ext>
            </a:extLst>
          </p:cNvPr>
          <p:cNvSpPr txBox="1"/>
          <p:nvPr/>
        </p:nvSpPr>
        <p:spPr>
          <a:xfrm>
            <a:off x="4532431" y="135876"/>
            <a:ext cx="1572866" cy="707886"/>
          </a:xfrm>
          <a:prstGeom prst="rect">
            <a:avLst/>
          </a:prstGeom>
          <a:noFill/>
        </p:spPr>
        <p:txBody>
          <a:bodyPr wrap="none" rtlCol="0">
            <a:spAutoFit/>
          </a:bodyPr>
          <a:lstStyle/>
          <a:p>
            <a:r>
              <a:rPr lang="en-GB" sz="4000" b="1" dirty="0">
                <a:solidFill>
                  <a:schemeClr val="bg1"/>
                </a:solidFill>
              </a:rPr>
              <a:t>Finally</a:t>
            </a:r>
          </a:p>
        </p:txBody>
      </p:sp>
    </p:spTree>
    <p:extLst>
      <p:ext uri="{BB962C8B-B14F-4D97-AF65-F5344CB8AC3E}">
        <p14:creationId xmlns:p14="http://schemas.microsoft.com/office/powerpoint/2010/main" val="17827389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8"/>
          <p:cNvSpPr>
            <a:spLocks noGrp="1"/>
          </p:cNvSpPr>
          <p:nvPr>
            <p:ph type="body" sz="half" idx="1"/>
          </p:nvPr>
        </p:nvSpPr>
        <p:spPr>
          <a:xfrm>
            <a:off x="609601" y="1600201"/>
            <a:ext cx="11055351" cy="4525963"/>
          </a:xfrm>
        </p:spPr>
        <p:txBody>
          <a:bodyPr/>
          <a:lstStyle/>
          <a:p>
            <a:pPr algn="ctr" eaLnBrk="1" hangingPunct="1">
              <a:buFont typeface="Arial" charset="0"/>
              <a:buNone/>
            </a:pPr>
            <a:r>
              <a:rPr lang="en-GB" sz="2800" b="1" dirty="0"/>
              <a:t>01872 326440</a:t>
            </a:r>
          </a:p>
          <a:p>
            <a:pPr algn="ctr" eaLnBrk="1" hangingPunct="1">
              <a:buFont typeface="Arial" charset="0"/>
              <a:buNone/>
            </a:pPr>
            <a:r>
              <a:rPr lang="en-GB" sz="4000" b="1" dirty="0"/>
              <a:t>inclusioncornwall@gmail.com</a:t>
            </a:r>
          </a:p>
          <a:p>
            <a:pPr algn="ctr" eaLnBrk="1" hangingPunct="1">
              <a:buFont typeface="Arial" charset="0"/>
              <a:buNone/>
            </a:pPr>
            <a:r>
              <a:rPr lang="en-GB" sz="4000" b="1" dirty="0">
                <a:hlinkClick r:id="rId3"/>
              </a:rPr>
              <a:t>www.inclusioncornwall.co.uk</a:t>
            </a:r>
            <a:endParaRPr lang="en-GB" sz="4000" b="1" dirty="0"/>
          </a:p>
          <a:p>
            <a:pPr algn="ctr" eaLnBrk="1" hangingPunct="1">
              <a:buFont typeface="Arial" charset="0"/>
              <a:buNone/>
            </a:pPr>
            <a:r>
              <a:rPr lang="en-GB" sz="4000" b="1" dirty="0"/>
              <a:t>@</a:t>
            </a:r>
            <a:r>
              <a:rPr lang="en-GB" sz="4000" b="1" dirty="0" err="1"/>
              <a:t>inclusioncnwall</a:t>
            </a:r>
            <a:endParaRPr lang="en-GB" sz="4000" b="1" dirty="0"/>
          </a:p>
          <a:p>
            <a:pPr algn="ctr" eaLnBrk="1" hangingPunct="1">
              <a:buFont typeface="Arial" charset="0"/>
              <a:buNone/>
            </a:pPr>
            <a:r>
              <a:rPr lang="en-GB" sz="4000" b="1" dirty="0"/>
              <a:t> </a:t>
            </a:r>
          </a:p>
          <a:p>
            <a:pPr algn="ctr" eaLnBrk="1" hangingPunct="1">
              <a:buFont typeface="Arial" charset="0"/>
              <a:buNone/>
            </a:pPr>
            <a:endParaRPr lang="en-GB" sz="4000" b="1" dirty="0"/>
          </a:p>
        </p:txBody>
      </p:sp>
      <p:pic>
        <p:nvPicPr>
          <p:cNvPr id="41987" name="Picture 10" descr="twitter-logo"/>
          <p:cNvPicPr>
            <a:picLocks noChangeAspect="1" noChangeArrowheads="1"/>
          </p:cNvPicPr>
          <p:nvPr/>
        </p:nvPicPr>
        <p:blipFill>
          <a:blip r:embed="rId4"/>
          <a:srcRect/>
          <a:stretch>
            <a:fillRect/>
          </a:stretch>
        </p:blipFill>
        <p:spPr bwMode="auto">
          <a:xfrm>
            <a:off x="4032250" y="4509121"/>
            <a:ext cx="4127500" cy="1425575"/>
          </a:xfrm>
          <a:prstGeom prst="rect">
            <a:avLst/>
          </a:prstGeom>
          <a:noFill/>
          <a:ln w="9525">
            <a:noFill/>
            <a:miter lim="800000"/>
            <a:headEnd/>
            <a:tailEnd/>
          </a:ln>
        </p:spPr>
      </p:pic>
      <p:sp>
        <p:nvSpPr>
          <p:cNvPr id="2" name="Rectangle 1"/>
          <p:cNvSpPr/>
          <p:nvPr/>
        </p:nvSpPr>
        <p:spPr>
          <a:xfrm>
            <a:off x="4496004" y="177029"/>
            <a:ext cx="2834237" cy="830997"/>
          </a:xfrm>
          <a:prstGeom prst="rect">
            <a:avLst/>
          </a:prstGeom>
        </p:spPr>
        <p:txBody>
          <a:bodyPr wrap="none">
            <a:spAutoFit/>
          </a:bodyPr>
          <a:lstStyle/>
          <a:p>
            <a:pPr algn="ctr" eaLnBrk="0" hangingPunct="0"/>
            <a:r>
              <a:rPr lang="en-GB" sz="4800" b="1" dirty="0">
                <a:solidFill>
                  <a:schemeClr val="bg1"/>
                </a:solidFill>
                <a:latin typeface="Calibri" pitchFamily="34" charset="0"/>
              </a:rPr>
              <a:t>Thank you</a:t>
            </a:r>
          </a:p>
        </p:txBody>
      </p:sp>
    </p:spTree>
    <p:extLst>
      <p:ext uri="{BB962C8B-B14F-4D97-AF65-F5344CB8AC3E}">
        <p14:creationId xmlns:p14="http://schemas.microsoft.com/office/powerpoint/2010/main" val="3437434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21337" y="1486459"/>
            <a:ext cx="10416130" cy="5447645"/>
          </a:xfrm>
          <a:prstGeom prst="rect">
            <a:avLst/>
          </a:prstGeom>
          <a:noFill/>
        </p:spPr>
        <p:txBody>
          <a:bodyPr wrap="square" rtlCol="0">
            <a:spAutoFit/>
          </a:bodyPr>
          <a:lstStyle/>
          <a:p>
            <a:pPr marL="285750" indent="-285750">
              <a:buFont typeface="Wingdings" panose="05000000000000000000" pitchFamily="2" charset="2"/>
              <a:buChar char="Ø"/>
            </a:pPr>
            <a:r>
              <a:rPr lang="en-GB" sz="1800" dirty="0">
                <a:solidFill>
                  <a:srgbClr val="333333"/>
                </a:solidFill>
                <a:effectLst/>
                <a:latin typeface="Arial" panose="020B0604020202020204" pitchFamily="34" charset="0"/>
                <a:ea typeface="Calibri" panose="020F0502020204030204" pitchFamily="34" charset="0"/>
              </a:rPr>
              <a:t>Inclusion Cornwall has supported </a:t>
            </a:r>
            <a:r>
              <a:rPr lang="en-GB" sz="1800" b="1" u="sng" dirty="0">
                <a:solidFill>
                  <a:srgbClr val="333333"/>
                </a:solidFill>
                <a:effectLst/>
                <a:latin typeface="Arial" panose="020B0604020202020204" pitchFamily="34" charset="0"/>
                <a:ea typeface="Calibri" panose="020F0502020204030204" pitchFamily="34" charset="0"/>
              </a:rPr>
              <a:t>Equality and Diversity </a:t>
            </a:r>
            <a:r>
              <a:rPr lang="en-GB" sz="1800" dirty="0">
                <a:solidFill>
                  <a:srgbClr val="333333"/>
                </a:solidFill>
                <a:effectLst/>
                <a:latin typeface="Arial" panose="020B0604020202020204" pitchFamily="34" charset="0"/>
                <a:ea typeface="Calibri" panose="020F0502020204030204" pitchFamily="34" charset="0"/>
              </a:rPr>
              <a:t>development in Cornwall through the Countywide Cornwall Equality and Diversity Group</a:t>
            </a:r>
          </a:p>
          <a:p>
            <a:pPr marL="742950" lvl="1" indent="-285750">
              <a:buFont typeface="Wingdings" panose="05000000000000000000" pitchFamily="2" charset="2"/>
              <a:buChar char="Ø"/>
            </a:pPr>
            <a:r>
              <a:rPr lang="en-GB" dirty="0">
                <a:solidFill>
                  <a:srgbClr val="333333"/>
                </a:solidFill>
                <a:effectLst/>
                <a:latin typeface="Arial" panose="020B0604020202020204" pitchFamily="34" charset="0"/>
                <a:ea typeface="Calibri" panose="020F0502020204030204" pitchFamily="34" charset="0"/>
              </a:rPr>
              <a:t>We have drafted an Equalities Objective Document for Cornwall.</a:t>
            </a:r>
          </a:p>
          <a:p>
            <a:pPr lvl="1"/>
            <a:endParaRPr lang="en-GB" dirty="0">
              <a:solidFill>
                <a:srgbClr val="333333"/>
              </a:solidFill>
              <a:effectLst/>
              <a:latin typeface="Arial" panose="020B0604020202020204" pitchFamily="34" charset="0"/>
              <a:ea typeface="Calibri" panose="020F0502020204030204" pitchFamily="34" charset="0"/>
            </a:endParaRPr>
          </a:p>
          <a:p>
            <a:pPr marL="285750" indent="-285750">
              <a:buFont typeface="Wingdings" panose="05000000000000000000" pitchFamily="2" charset="2"/>
              <a:buChar char="Ø"/>
            </a:pPr>
            <a:r>
              <a:rPr lang="en-GB"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Provided an </a:t>
            </a:r>
            <a:r>
              <a:rPr lang="en-GB" b="1" u="sng"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Inclusion voice for Cornwall throughout the pandemic</a:t>
            </a:r>
            <a:r>
              <a:rPr lang="en-GB"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a:t>
            </a:r>
          </a:p>
          <a:p>
            <a:pPr marL="742950" lvl="1" indent="-285750">
              <a:buFont typeface="Wingdings" panose="05000000000000000000" pitchFamily="2" charset="2"/>
              <a:buChar char="Ø"/>
            </a:pPr>
            <a:r>
              <a:rPr lang="en-GB" dirty="0">
                <a:solidFill>
                  <a:srgbClr val="333333"/>
                </a:solidFill>
                <a:latin typeface="Arial" panose="020B0604020202020204" pitchFamily="34" charset="0"/>
                <a:ea typeface="Calibri" panose="020F0502020204030204" pitchFamily="34" charset="0"/>
                <a:cs typeface="Times New Roman" panose="02020603050405020304" pitchFamily="18" charset="0"/>
              </a:rPr>
              <a:t>3 mail outs per week with information local and countywide</a:t>
            </a:r>
          </a:p>
          <a:p>
            <a:pPr marL="742950" lvl="1" indent="-285750">
              <a:buFont typeface="Wingdings" panose="05000000000000000000" pitchFamily="2" charset="2"/>
              <a:buChar char="Ø"/>
            </a:pPr>
            <a:r>
              <a:rPr lang="en-GB"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H</a:t>
            </a:r>
            <a:r>
              <a:rPr lang="en-GB" dirty="0">
                <a:solidFill>
                  <a:srgbClr val="333333"/>
                </a:solidFill>
                <a:latin typeface="Arial" panose="020B0604020202020204" pitchFamily="34" charset="0"/>
                <a:ea typeface="Calibri" panose="020F0502020204030204" pitchFamily="34" charset="0"/>
                <a:cs typeface="Times New Roman" panose="02020603050405020304" pitchFamily="18" charset="0"/>
              </a:rPr>
              <a:t>appy Friday’s – Pet’s Working from Home went down well during Covid</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742950" indent="-285750">
              <a:buFont typeface="Wingdings" panose="05000000000000000000" pitchFamily="2" charset="2"/>
              <a:buChar char="Ø"/>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buSzPts val="1000"/>
              <a:buFont typeface="Wingdings" panose="05000000000000000000" pitchFamily="2" charset="2"/>
              <a:buChar char="Ø"/>
              <a:tabLst>
                <a:tab pos="457200" algn="l"/>
              </a:tabLst>
            </a:pPr>
            <a:r>
              <a:rPr lang="en-GB" sz="1800" b="1" u="sng"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Inclusion Matters </a:t>
            </a:r>
            <a:r>
              <a:rPr lang="en-GB"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working alongside Cornwall Rural Community Charity, Age UK, </a:t>
            </a:r>
            <a:r>
              <a:rPr lang="en-GB" sz="18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disAbility</a:t>
            </a:r>
            <a:r>
              <a:rPr lang="en-GB"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Cornwall.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buSzPts val="1000"/>
              <a:buFont typeface="Wingdings" panose="05000000000000000000" pitchFamily="2" charset="2"/>
              <a:buChar char="Ø"/>
              <a:tabLst>
                <a:tab pos="457200" algn="l"/>
              </a:tabLst>
            </a:pPr>
            <a:r>
              <a:rPr lang="en-GB"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Supporting Cornwall Council with </a:t>
            </a:r>
            <a:r>
              <a:rPr lang="en-GB" sz="1800" b="1" u="sng"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Covid Responses </a:t>
            </a:r>
            <a:r>
              <a:rPr lang="en-GB"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in particular Food and Isolation across Cornwall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indent="-285750">
              <a:buFont typeface="Wingdings" panose="05000000000000000000" pitchFamily="2" charset="2"/>
              <a:buChar char="Ø"/>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buSzPts val="1000"/>
              <a:buFont typeface="Wingdings" panose="05000000000000000000" pitchFamily="2" charset="2"/>
              <a:buChar char="Ø"/>
              <a:tabLst>
                <a:tab pos="457200" algn="l"/>
              </a:tabLst>
            </a:pPr>
            <a:r>
              <a:rPr lang="en-GB"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Provided funding to residents in need through the </a:t>
            </a:r>
            <a:r>
              <a:rPr lang="en-GB" sz="1800" b="1" u="sng"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Covid Support Grant and the Covid Shielding Grant.  </a:t>
            </a:r>
          </a:p>
          <a:p>
            <a:pPr lvl="0">
              <a:buSzPts val="1000"/>
              <a:tabLst>
                <a:tab pos="457200" algn="l"/>
              </a:tabLst>
            </a:pPr>
            <a:endParaRPr lang="en-GB"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endParaRPr>
          </a:p>
          <a:p>
            <a:pPr marL="285750" lvl="0" indent="-285750">
              <a:buSzPts val="1000"/>
              <a:buFont typeface="Wingdings" panose="05000000000000000000" pitchFamily="2" charset="2"/>
              <a:buChar char="Ø"/>
              <a:tabLst>
                <a:tab pos="457200" algn="l"/>
              </a:tabLst>
            </a:pPr>
            <a:r>
              <a:rPr lang="en-GB" sz="1800" dirty="0">
                <a:effectLst/>
                <a:latin typeface="Arial" panose="020B0604020202020204" pitchFamily="34" charset="0"/>
                <a:ea typeface="Calibri" panose="020F0502020204030204" pitchFamily="34" charset="0"/>
              </a:rPr>
              <a:t>EU Settlement Scheme Support – long term residents upset about the scheme</a:t>
            </a:r>
            <a:endParaRPr lang="en-GB" sz="2400" b="1" dirty="0">
              <a:solidFill>
                <a:srgbClr val="333333"/>
              </a:solidFill>
              <a:effectLst/>
              <a:latin typeface="Arial" panose="020B0604020202020204" pitchFamily="34" charset="0"/>
              <a:ea typeface="Calibri" panose="020F0502020204030204" pitchFamily="34" charset="0"/>
            </a:endParaRPr>
          </a:p>
          <a:p>
            <a:pPr marL="342900" indent="-342900">
              <a:buFont typeface="+mj-lt"/>
              <a:buAutoNum type="arabicPeriod"/>
            </a:pPr>
            <a:endParaRPr lang="en-GB" sz="2400" b="1" dirty="0"/>
          </a:p>
        </p:txBody>
      </p:sp>
      <p:sp>
        <p:nvSpPr>
          <p:cNvPr id="3" name="TextBox 2">
            <a:extLst>
              <a:ext uri="{FF2B5EF4-FFF2-40B4-BE49-F238E27FC236}">
                <a16:creationId xmlns:a16="http://schemas.microsoft.com/office/drawing/2014/main" id="{0F59DC38-3244-4658-ADF3-4D765F049D9A}"/>
              </a:ext>
            </a:extLst>
          </p:cNvPr>
          <p:cNvSpPr txBox="1"/>
          <p:nvPr/>
        </p:nvSpPr>
        <p:spPr>
          <a:xfrm>
            <a:off x="4532431" y="135876"/>
            <a:ext cx="3393942" cy="707886"/>
          </a:xfrm>
          <a:prstGeom prst="rect">
            <a:avLst/>
          </a:prstGeom>
          <a:noFill/>
        </p:spPr>
        <p:txBody>
          <a:bodyPr wrap="none" rtlCol="0">
            <a:spAutoFit/>
          </a:bodyPr>
          <a:lstStyle/>
          <a:p>
            <a:r>
              <a:rPr lang="en-GB" sz="4000" b="1" dirty="0">
                <a:solidFill>
                  <a:schemeClr val="bg1"/>
                </a:solidFill>
              </a:rPr>
              <a:t>Our 18 Months</a:t>
            </a:r>
          </a:p>
        </p:txBody>
      </p:sp>
    </p:spTree>
    <p:extLst>
      <p:ext uri="{BB962C8B-B14F-4D97-AF65-F5344CB8AC3E}">
        <p14:creationId xmlns:p14="http://schemas.microsoft.com/office/powerpoint/2010/main" val="340070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8DB6128-E88E-4C6C-A0C1-75B882D5360F}"/>
              </a:ext>
            </a:extLst>
          </p:cNvPr>
          <p:cNvGraphicFramePr>
            <a:graphicFrameLocks noGrp="1"/>
          </p:cNvGraphicFramePr>
          <p:nvPr>
            <p:extLst>
              <p:ext uri="{D42A27DB-BD31-4B8C-83A1-F6EECF244321}">
                <p14:modId xmlns:p14="http://schemas.microsoft.com/office/powerpoint/2010/main" val="1035693208"/>
              </p:ext>
            </p:extLst>
          </p:nvPr>
        </p:nvGraphicFramePr>
        <p:xfrm>
          <a:off x="1790165" y="2518418"/>
          <a:ext cx="8887213" cy="4058301"/>
        </p:xfrm>
        <a:graphic>
          <a:graphicData uri="http://schemas.openxmlformats.org/drawingml/2006/table">
            <a:tbl>
              <a:tblPr firstRow="1" firstCol="1" bandRow="1">
                <a:tableStyleId>{5C22544A-7EE6-4342-B048-85BDC9FD1C3A}</a:tableStyleId>
              </a:tblPr>
              <a:tblGrid>
                <a:gridCol w="6495074">
                  <a:extLst>
                    <a:ext uri="{9D8B030D-6E8A-4147-A177-3AD203B41FA5}">
                      <a16:colId xmlns:a16="http://schemas.microsoft.com/office/drawing/2014/main" val="1236409413"/>
                    </a:ext>
                  </a:extLst>
                </a:gridCol>
                <a:gridCol w="2392139">
                  <a:extLst>
                    <a:ext uri="{9D8B030D-6E8A-4147-A177-3AD203B41FA5}">
                      <a16:colId xmlns:a16="http://schemas.microsoft.com/office/drawing/2014/main" val="3721295351"/>
                    </a:ext>
                  </a:extLst>
                </a:gridCol>
              </a:tblGrid>
              <a:tr h="766461">
                <a:tc>
                  <a:txBody>
                    <a:bodyPr/>
                    <a:lstStyle/>
                    <a:p>
                      <a:pPr marL="457200"/>
                      <a:r>
                        <a:rPr lang="en-GB" sz="2400" dirty="0">
                          <a:effectLst/>
                        </a:rPr>
                        <a:t>Government Grant through Cornwall Council</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r>
                        <a:rPr lang="en-GB" sz="2400" dirty="0">
                          <a:effectLst/>
                        </a:rPr>
                        <a:t>Households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33686978"/>
                  </a:ext>
                </a:extLst>
              </a:tr>
              <a:tr h="1000483">
                <a:tc>
                  <a:txBody>
                    <a:bodyPr/>
                    <a:lstStyle/>
                    <a:p>
                      <a:pPr marL="457200"/>
                      <a:r>
                        <a:rPr lang="en-GB" sz="2400" dirty="0">
                          <a:effectLst/>
                        </a:rPr>
                        <a:t>Covid Winter Grant – Department for Work and Pension</a:t>
                      </a:r>
                    </a:p>
                    <a:p>
                      <a:pPr marL="457200"/>
                      <a:r>
                        <a:rPr lang="en-GB" sz="2400" dirty="0">
                          <a:effectLst/>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r>
                        <a:rPr lang="en-GB" sz="2400">
                          <a:effectLst/>
                        </a:rPr>
                        <a:t>64</a:t>
                      </a:r>
                    </a:p>
                    <a:p>
                      <a:pPr marL="457200" algn="ctr"/>
                      <a:r>
                        <a:rPr lang="en-GB" sz="2400">
                          <a:effectLst/>
                        </a:rPr>
                        <a:t> </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04088768"/>
                  </a:ext>
                </a:extLst>
              </a:tr>
              <a:tr h="1000483">
                <a:tc>
                  <a:txBody>
                    <a:bodyPr/>
                    <a:lstStyle/>
                    <a:p>
                      <a:pPr marL="457200"/>
                      <a:r>
                        <a:rPr lang="en-GB" sz="2400" dirty="0">
                          <a:effectLst/>
                        </a:rPr>
                        <a:t>Local Support Grant– Department for Work and Pension</a:t>
                      </a:r>
                    </a:p>
                    <a:p>
                      <a:pPr marL="457200"/>
                      <a:r>
                        <a:rPr lang="en-GB" sz="2400" dirty="0">
                          <a:effectLst/>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r>
                        <a:rPr lang="en-GB" sz="2400" dirty="0">
                          <a:effectLst/>
                        </a:rPr>
                        <a:t>35</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76502316"/>
                  </a:ext>
                </a:extLst>
              </a:tr>
              <a:tr h="1000483">
                <a:tc>
                  <a:txBody>
                    <a:bodyPr/>
                    <a:lstStyle/>
                    <a:p>
                      <a:pPr marL="457200"/>
                      <a:r>
                        <a:rPr lang="en-GB" sz="2400" dirty="0">
                          <a:effectLst/>
                        </a:rPr>
                        <a:t>Clinically Extremely Vulnerable Grant – Department of Health and Social Care </a:t>
                      </a:r>
                    </a:p>
                    <a:p>
                      <a:pPr marL="457200"/>
                      <a:r>
                        <a:rPr lang="en-GB" sz="2400" dirty="0">
                          <a:effectLst/>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r>
                        <a:rPr lang="en-GB" sz="2400" dirty="0">
                          <a:effectLst/>
                        </a:rPr>
                        <a:t>68</a:t>
                      </a:r>
                    </a:p>
                    <a:p>
                      <a:pPr marL="457200" algn="ctr"/>
                      <a:r>
                        <a:rPr lang="en-GB" sz="2400" dirty="0">
                          <a:effectLst/>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12052508"/>
                  </a:ext>
                </a:extLst>
              </a:tr>
            </a:tbl>
          </a:graphicData>
        </a:graphic>
      </p:graphicFrame>
      <p:sp>
        <p:nvSpPr>
          <p:cNvPr id="3" name="TextBox 2">
            <a:extLst>
              <a:ext uri="{FF2B5EF4-FFF2-40B4-BE49-F238E27FC236}">
                <a16:creationId xmlns:a16="http://schemas.microsoft.com/office/drawing/2014/main" id="{AF18F61C-D5A1-4F0A-8137-A7A39FFB9D3B}"/>
              </a:ext>
            </a:extLst>
          </p:cNvPr>
          <p:cNvSpPr txBox="1"/>
          <p:nvPr/>
        </p:nvSpPr>
        <p:spPr>
          <a:xfrm>
            <a:off x="4532431" y="135876"/>
            <a:ext cx="3195234" cy="707886"/>
          </a:xfrm>
          <a:prstGeom prst="rect">
            <a:avLst/>
          </a:prstGeom>
          <a:noFill/>
        </p:spPr>
        <p:txBody>
          <a:bodyPr wrap="none" rtlCol="0">
            <a:spAutoFit/>
          </a:bodyPr>
          <a:lstStyle/>
          <a:p>
            <a:r>
              <a:rPr lang="en-GB" sz="4000" b="1" dirty="0">
                <a:solidFill>
                  <a:schemeClr val="bg1"/>
                </a:solidFill>
              </a:rPr>
              <a:t>Covid Support</a:t>
            </a:r>
          </a:p>
        </p:txBody>
      </p:sp>
      <p:sp>
        <p:nvSpPr>
          <p:cNvPr id="6" name="TextBox 5">
            <a:extLst>
              <a:ext uri="{FF2B5EF4-FFF2-40B4-BE49-F238E27FC236}">
                <a16:creationId xmlns:a16="http://schemas.microsoft.com/office/drawing/2014/main" id="{359761B8-3CE0-4404-84D9-101312363737}"/>
              </a:ext>
            </a:extLst>
          </p:cNvPr>
          <p:cNvSpPr txBox="1"/>
          <p:nvPr/>
        </p:nvSpPr>
        <p:spPr>
          <a:xfrm>
            <a:off x="236245" y="1388237"/>
            <a:ext cx="11995051" cy="830997"/>
          </a:xfrm>
          <a:prstGeom prst="rect">
            <a:avLst/>
          </a:prstGeom>
          <a:noFill/>
        </p:spPr>
        <p:txBody>
          <a:bodyPr wrap="square">
            <a:spAutoFit/>
          </a:bodyPr>
          <a:lstStyle/>
          <a:p>
            <a:pPr lvl="0" algn="ctr">
              <a:buSzPts val="1000"/>
              <a:tabLst>
                <a:tab pos="457200" algn="l"/>
              </a:tabLst>
            </a:pPr>
            <a:r>
              <a:rPr lang="en-GB" sz="2400" b="1"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Inclusion Cornwall was identified as a partnership able to consider and fund where other organisations were constrained</a:t>
            </a:r>
            <a:endParaRPr lang="en-GB" sz="24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65357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indoor, toilet, dirty, kitchen appliance&#10;&#10;Description automatically generated">
            <a:extLst>
              <a:ext uri="{FF2B5EF4-FFF2-40B4-BE49-F238E27FC236}">
                <a16:creationId xmlns:a16="http://schemas.microsoft.com/office/drawing/2014/main" id="{C7B965F2-F34F-45AA-9EE8-50DD8A1226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253196" y="2193680"/>
            <a:ext cx="3875649" cy="2906737"/>
          </a:xfrm>
          <a:prstGeom prst="rect">
            <a:avLst/>
          </a:prstGeom>
        </p:spPr>
      </p:pic>
      <p:pic>
        <p:nvPicPr>
          <p:cNvPr id="4" name="BE43A5B7-5242-40D3-A01A-E4F1A514C153">
            <a:extLst>
              <a:ext uri="{FF2B5EF4-FFF2-40B4-BE49-F238E27FC236}">
                <a16:creationId xmlns:a16="http://schemas.microsoft.com/office/drawing/2014/main" id="{4BAC6F7F-02B1-4657-A129-828DB08FB7F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16394" y="1709224"/>
            <a:ext cx="4827271" cy="3734973"/>
          </a:xfrm>
          <a:prstGeom prst="rect">
            <a:avLst/>
          </a:prstGeom>
          <a:noFill/>
          <a:ln>
            <a:noFill/>
          </a:ln>
        </p:spPr>
      </p:pic>
      <p:sp>
        <p:nvSpPr>
          <p:cNvPr id="2" name="Rectangle 1">
            <a:extLst>
              <a:ext uri="{FF2B5EF4-FFF2-40B4-BE49-F238E27FC236}">
                <a16:creationId xmlns:a16="http://schemas.microsoft.com/office/drawing/2014/main" id="{2A165438-CFE8-4F67-A1B6-B381C96F626D}"/>
              </a:ext>
            </a:extLst>
          </p:cNvPr>
          <p:cNvSpPr/>
          <p:nvPr/>
        </p:nvSpPr>
        <p:spPr>
          <a:xfrm>
            <a:off x="1981085" y="4661543"/>
            <a:ext cx="2040047"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Before</a:t>
            </a:r>
          </a:p>
        </p:txBody>
      </p:sp>
      <p:sp>
        <p:nvSpPr>
          <p:cNvPr id="5" name="Rectangle 4">
            <a:extLst>
              <a:ext uri="{FF2B5EF4-FFF2-40B4-BE49-F238E27FC236}">
                <a16:creationId xmlns:a16="http://schemas.microsoft.com/office/drawing/2014/main" id="{0E7D0E13-8A97-466E-9D68-B159038990F5}"/>
              </a:ext>
            </a:extLst>
          </p:cNvPr>
          <p:cNvSpPr/>
          <p:nvPr/>
        </p:nvSpPr>
        <p:spPr>
          <a:xfrm>
            <a:off x="6466271" y="1709224"/>
            <a:ext cx="1650966"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After</a:t>
            </a:r>
          </a:p>
        </p:txBody>
      </p:sp>
      <p:sp>
        <p:nvSpPr>
          <p:cNvPr id="6" name="TextBox 5">
            <a:extLst>
              <a:ext uri="{FF2B5EF4-FFF2-40B4-BE49-F238E27FC236}">
                <a16:creationId xmlns:a16="http://schemas.microsoft.com/office/drawing/2014/main" id="{476B5EBE-5DC1-452E-8BB2-0EE59751EE2E}"/>
              </a:ext>
            </a:extLst>
          </p:cNvPr>
          <p:cNvSpPr txBox="1"/>
          <p:nvPr/>
        </p:nvSpPr>
        <p:spPr>
          <a:xfrm>
            <a:off x="4513516" y="178079"/>
            <a:ext cx="1560299" cy="707886"/>
          </a:xfrm>
          <a:prstGeom prst="rect">
            <a:avLst/>
          </a:prstGeom>
          <a:noFill/>
        </p:spPr>
        <p:txBody>
          <a:bodyPr wrap="none" rtlCol="0">
            <a:spAutoFit/>
          </a:bodyPr>
          <a:lstStyle/>
          <a:p>
            <a:r>
              <a:rPr lang="en-GB" sz="4000" b="1" dirty="0">
                <a:solidFill>
                  <a:schemeClr val="bg1"/>
                </a:solidFill>
              </a:rPr>
              <a:t>Toilets</a:t>
            </a:r>
          </a:p>
        </p:txBody>
      </p:sp>
    </p:spTree>
    <p:extLst>
      <p:ext uri="{BB962C8B-B14F-4D97-AF65-F5344CB8AC3E}">
        <p14:creationId xmlns:p14="http://schemas.microsoft.com/office/powerpoint/2010/main" val="4071086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D9CD81A4-8987-484B-A645-69BDE2DEA9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1171" y="1236344"/>
            <a:ext cx="7934177" cy="5509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978A8539-6F9A-4404-B1ED-B6F200371DDC}"/>
              </a:ext>
            </a:extLst>
          </p:cNvPr>
          <p:cNvSpPr txBox="1"/>
          <p:nvPr/>
        </p:nvSpPr>
        <p:spPr>
          <a:xfrm>
            <a:off x="4532431" y="135876"/>
            <a:ext cx="2768065" cy="707886"/>
          </a:xfrm>
          <a:prstGeom prst="rect">
            <a:avLst/>
          </a:prstGeom>
          <a:noFill/>
        </p:spPr>
        <p:txBody>
          <a:bodyPr wrap="none" rtlCol="0">
            <a:spAutoFit/>
          </a:bodyPr>
          <a:lstStyle/>
          <a:p>
            <a:r>
              <a:rPr lang="en-GB" sz="4000" b="1" dirty="0">
                <a:solidFill>
                  <a:schemeClr val="bg1"/>
                </a:solidFill>
              </a:rPr>
              <a:t>And Beyond</a:t>
            </a:r>
          </a:p>
        </p:txBody>
      </p:sp>
      <p:sp>
        <p:nvSpPr>
          <p:cNvPr id="2" name="Rectangle 1">
            <a:extLst>
              <a:ext uri="{FF2B5EF4-FFF2-40B4-BE49-F238E27FC236}">
                <a16:creationId xmlns:a16="http://schemas.microsoft.com/office/drawing/2014/main" id="{005C5E96-1546-4886-A0D7-DC03B55D89EA}"/>
              </a:ext>
            </a:extLst>
          </p:cNvPr>
          <p:cNvSpPr/>
          <p:nvPr/>
        </p:nvSpPr>
        <p:spPr>
          <a:xfrm>
            <a:off x="4854857" y="3555271"/>
            <a:ext cx="3909315" cy="3416320"/>
          </a:xfrm>
          <a:prstGeom prst="rect">
            <a:avLst/>
          </a:prstGeom>
          <a:noFill/>
        </p:spPr>
        <p:txBody>
          <a:bodyPr wrap="square" lIns="91440" tIns="45720" rIns="91440" bIns="45720">
            <a:spAutoFit/>
          </a:bodyPr>
          <a:lstStyle/>
          <a:p>
            <a:pPr algn="ctr"/>
            <a:r>
              <a:rPr lang="en-US" sz="5400" b="1" spc="50" dirty="0">
                <a:ln w="9525" cmpd="sng">
                  <a:solidFill>
                    <a:schemeClr val="accent1"/>
                  </a:solidFill>
                  <a:prstDash val="solid"/>
                </a:ln>
                <a:solidFill>
                  <a:srgbClr val="70AD47">
                    <a:tint val="1000"/>
                  </a:srgbClr>
                </a:solidFill>
                <a:effectLst>
                  <a:glow rad="38100">
                    <a:schemeClr val="accent1">
                      <a:alpha val="40000"/>
                    </a:schemeClr>
                  </a:glow>
                </a:effectLst>
              </a:rPr>
              <a:t>Spot </a:t>
            </a:r>
          </a:p>
          <a:p>
            <a:pPr algn="ctr"/>
            <a:r>
              <a:rPr lang="en-US" sz="5400" b="1" spc="50" dirty="0">
                <a:ln w="9525" cmpd="sng">
                  <a:solidFill>
                    <a:schemeClr val="accent1"/>
                  </a:solidFill>
                  <a:prstDash val="solid"/>
                </a:ln>
                <a:solidFill>
                  <a:srgbClr val="70AD47">
                    <a:tint val="1000"/>
                  </a:srgbClr>
                </a:solidFill>
                <a:effectLst>
                  <a:glow rad="38100">
                    <a:schemeClr val="accent1">
                      <a:alpha val="40000"/>
                    </a:schemeClr>
                  </a:glow>
                </a:effectLst>
              </a:rPr>
              <a:t>these </a:t>
            </a:r>
          </a:p>
          <a:p>
            <a:pPr algn="ctr"/>
            <a:r>
              <a:rPr lang="en-US" sz="5400" b="1" spc="50" dirty="0">
                <a:ln w="9525" cmpd="sng">
                  <a:solidFill>
                    <a:schemeClr val="accent1"/>
                  </a:solidFill>
                  <a:prstDash val="solid"/>
                </a:ln>
                <a:solidFill>
                  <a:srgbClr val="70AD47">
                    <a:tint val="1000"/>
                  </a:srgbClr>
                </a:solidFill>
                <a:effectLst>
                  <a:glow rad="38100">
                    <a:schemeClr val="accent1">
                      <a:alpha val="40000"/>
                    </a:schemeClr>
                  </a:glow>
                </a:effectLst>
              </a:rPr>
              <a:t>two here today!</a:t>
            </a:r>
          </a:p>
        </p:txBody>
      </p:sp>
    </p:spTree>
    <p:extLst>
      <p:ext uri="{BB962C8B-B14F-4D97-AF65-F5344CB8AC3E}">
        <p14:creationId xmlns:p14="http://schemas.microsoft.com/office/powerpoint/2010/main" val="4227469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2422BF-B88E-4C16-98D2-BC1051999371}"/>
              </a:ext>
            </a:extLst>
          </p:cNvPr>
          <p:cNvPicPr>
            <a:picLocks noChangeAspect="1"/>
          </p:cNvPicPr>
          <p:nvPr/>
        </p:nvPicPr>
        <p:blipFill>
          <a:blip r:embed="rId2"/>
          <a:stretch>
            <a:fillRect/>
          </a:stretch>
        </p:blipFill>
        <p:spPr>
          <a:xfrm>
            <a:off x="7204958" y="1634539"/>
            <a:ext cx="3394751" cy="4873625"/>
          </a:xfrm>
          <a:prstGeom prst="rect">
            <a:avLst/>
          </a:prstGeom>
          <a:noFill/>
        </p:spPr>
      </p:pic>
      <p:sp>
        <p:nvSpPr>
          <p:cNvPr id="10" name="Text Placeholder 3">
            <a:extLst>
              <a:ext uri="{FF2B5EF4-FFF2-40B4-BE49-F238E27FC236}">
                <a16:creationId xmlns:a16="http://schemas.microsoft.com/office/drawing/2014/main" id="{269763FB-E7E5-45C2-B947-A40C13C4C523}"/>
              </a:ext>
            </a:extLst>
          </p:cNvPr>
          <p:cNvSpPr>
            <a:spLocks noGrp="1"/>
          </p:cNvSpPr>
          <p:nvPr>
            <p:ph type="body" sz="half" idx="2"/>
          </p:nvPr>
        </p:nvSpPr>
        <p:spPr>
          <a:xfrm>
            <a:off x="599156" y="1634539"/>
            <a:ext cx="6306970" cy="4800600"/>
          </a:xfrm>
        </p:spPr>
        <p:txBody>
          <a:bodyPr/>
          <a:lstStyle/>
          <a:p>
            <a:pPr marL="457200" indent="-457200">
              <a:buFont typeface="+mj-lt"/>
              <a:buAutoNum type="arabicPeriod"/>
            </a:pPr>
            <a:r>
              <a:rPr lang="en-US" sz="2800" dirty="0"/>
              <a:t>Applications Open</a:t>
            </a:r>
          </a:p>
          <a:p>
            <a:pPr marL="457200" indent="-457200">
              <a:buFont typeface="+mj-lt"/>
              <a:buAutoNum type="arabicPeriod"/>
            </a:pPr>
            <a:r>
              <a:rPr lang="en-US" sz="2800" dirty="0"/>
              <a:t>Call the Hub for a chat 01872 326440</a:t>
            </a:r>
          </a:p>
          <a:p>
            <a:pPr marL="457200" indent="-457200">
              <a:buFont typeface="+mj-lt"/>
              <a:buAutoNum type="arabicPeriod"/>
            </a:pPr>
            <a:r>
              <a:rPr lang="en-US" sz="2800" dirty="0"/>
              <a:t>Complete application</a:t>
            </a:r>
          </a:p>
          <a:p>
            <a:pPr marL="457200" indent="-457200">
              <a:buFont typeface="+mj-lt"/>
              <a:buAutoNum type="arabicPeriod"/>
            </a:pPr>
            <a:endParaRPr lang="en-US" sz="2800" dirty="0"/>
          </a:p>
          <a:p>
            <a:pPr marL="457200" indent="-457200">
              <a:buFont typeface="Arial" panose="020B0604020202020204" pitchFamily="34" charset="0"/>
              <a:buChar char="•"/>
            </a:pPr>
            <a:r>
              <a:rPr lang="en-US" sz="2800" dirty="0"/>
              <a:t>White Goods</a:t>
            </a:r>
          </a:p>
          <a:p>
            <a:pPr marL="457200" indent="-457200">
              <a:buFont typeface="Arial" panose="020B0604020202020204" pitchFamily="34" charset="0"/>
              <a:buChar char="•"/>
            </a:pPr>
            <a:r>
              <a:rPr lang="en-US" sz="2800" dirty="0"/>
              <a:t>Carpets</a:t>
            </a:r>
          </a:p>
          <a:p>
            <a:pPr marL="457200" indent="-457200">
              <a:buFont typeface="Arial" panose="020B0604020202020204" pitchFamily="34" charset="0"/>
              <a:buChar char="•"/>
            </a:pPr>
            <a:r>
              <a:rPr lang="en-US" sz="2800" dirty="0"/>
              <a:t>Small Solar Panel</a:t>
            </a:r>
          </a:p>
          <a:p>
            <a:pPr marL="457200" indent="-457200">
              <a:buFont typeface="Arial" panose="020B0604020202020204" pitchFamily="34" charset="0"/>
              <a:buChar char="•"/>
            </a:pPr>
            <a:r>
              <a:rPr lang="en-US" sz="2800" dirty="0"/>
              <a:t>Toilet Repairs</a:t>
            </a:r>
          </a:p>
          <a:p>
            <a:pPr marL="457200" indent="-457200">
              <a:buFont typeface="Arial" panose="020B0604020202020204" pitchFamily="34" charset="0"/>
              <a:buChar char="•"/>
            </a:pPr>
            <a:r>
              <a:rPr lang="en-US" sz="2800" dirty="0"/>
              <a:t>Energy ( after going to CEP first)</a:t>
            </a:r>
          </a:p>
          <a:p>
            <a:pPr marL="457200" indent="-457200">
              <a:buFont typeface="+mj-lt"/>
              <a:buAutoNum type="arabicPeriod"/>
            </a:pPr>
            <a:endParaRPr lang="en-US" sz="2800" dirty="0"/>
          </a:p>
        </p:txBody>
      </p:sp>
      <p:sp>
        <p:nvSpPr>
          <p:cNvPr id="4" name="TextBox 3">
            <a:extLst>
              <a:ext uri="{FF2B5EF4-FFF2-40B4-BE49-F238E27FC236}">
                <a16:creationId xmlns:a16="http://schemas.microsoft.com/office/drawing/2014/main" id="{FA407C37-B9E1-44A1-8A7F-616F84730C6C}"/>
              </a:ext>
            </a:extLst>
          </p:cNvPr>
          <p:cNvSpPr txBox="1"/>
          <p:nvPr/>
        </p:nvSpPr>
        <p:spPr>
          <a:xfrm>
            <a:off x="4082265" y="178079"/>
            <a:ext cx="4601068" cy="707886"/>
          </a:xfrm>
          <a:prstGeom prst="rect">
            <a:avLst/>
          </a:prstGeom>
          <a:noFill/>
        </p:spPr>
        <p:txBody>
          <a:bodyPr wrap="none" rtlCol="0">
            <a:spAutoFit/>
          </a:bodyPr>
          <a:lstStyle/>
          <a:p>
            <a:r>
              <a:rPr lang="en-GB" sz="4000" b="1" dirty="0">
                <a:solidFill>
                  <a:schemeClr val="bg1"/>
                </a:solidFill>
              </a:rPr>
              <a:t>Covid and IC support</a:t>
            </a:r>
          </a:p>
        </p:txBody>
      </p:sp>
    </p:spTree>
    <p:extLst>
      <p:ext uri="{BB962C8B-B14F-4D97-AF65-F5344CB8AC3E}">
        <p14:creationId xmlns:p14="http://schemas.microsoft.com/office/powerpoint/2010/main" val="1881486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21337" y="1486459"/>
            <a:ext cx="10416130" cy="5673348"/>
          </a:xfrm>
          <a:prstGeom prst="rect">
            <a:avLst/>
          </a:prstGeom>
          <a:noFill/>
        </p:spPr>
        <p:txBody>
          <a:bodyPr wrap="square" rtlCol="0">
            <a:spAutoFit/>
          </a:bodyPr>
          <a:lstStyle/>
          <a:p>
            <a:pPr marL="342900" lvl="0" indent="-342900">
              <a:lnSpc>
                <a:spcPct val="115000"/>
              </a:lnSpc>
              <a:spcAft>
                <a:spcPts val="1000"/>
              </a:spcAft>
              <a:buFont typeface="Symbol" panose="05050102010706020507" pitchFamily="18" charset="2"/>
              <a:buChar char=""/>
            </a:pPr>
            <a:r>
              <a:rPr lang="en-GB" sz="2000" dirty="0">
                <a:effectLst/>
                <a:latin typeface="Arial" panose="020B0604020202020204" pitchFamily="34" charset="0"/>
                <a:ea typeface="Calibri" panose="020F0502020204030204" pitchFamily="34" charset="0"/>
                <a:cs typeface="Times New Roman" panose="02020603050405020304" pitchFamily="18" charset="0"/>
              </a:rPr>
              <a:t>The Hub remains at our core providing support to partners and residents.</a:t>
            </a:r>
          </a:p>
          <a:p>
            <a:pPr lvl="0">
              <a:lnSpc>
                <a:spcPct val="115000"/>
              </a:lnSpc>
              <a:spcAft>
                <a:spcPts val="1000"/>
              </a:spcAft>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GB" sz="2000" dirty="0">
                <a:effectLst/>
                <a:latin typeface="Arial" panose="020B0604020202020204" pitchFamily="34" charset="0"/>
                <a:ea typeface="Calibri" panose="020F0502020204030204" pitchFamily="34" charset="0"/>
                <a:cs typeface="Times New Roman" panose="02020603050405020304" pitchFamily="18" charset="0"/>
              </a:rPr>
              <a:t>The Hub developed into a phone model of support and during Covid this continued and was known as a go to place for advice.</a:t>
            </a:r>
          </a:p>
          <a:p>
            <a:pPr lvl="0">
              <a:lnSpc>
                <a:spcPct val="115000"/>
              </a:lnSpc>
              <a:spcAft>
                <a:spcPts val="1000"/>
              </a:spcAft>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GB" sz="2000" dirty="0">
                <a:effectLst/>
                <a:latin typeface="Arial" panose="020B0604020202020204" pitchFamily="34" charset="0"/>
                <a:ea typeface="Calibri" panose="020F0502020204030204" pitchFamily="34" charset="0"/>
                <a:cs typeface="Times New Roman" panose="02020603050405020304" pitchFamily="18" charset="0"/>
              </a:rPr>
              <a:t>Over 500 referrals and general enquires managed – this figure is down on non-covid years as along with other partners many residents “vanished” for many months as Covid took hold.  </a:t>
            </a:r>
          </a:p>
          <a:p>
            <a:pPr marL="800100" lvl="1" indent="-342900">
              <a:lnSpc>
                <a:spcPct val="115000"/>
              </a:lnSpc>
              <a:spcAft>
                <a:spcPts val="1000"/>
              </a:spcAft>
              <a:buFont typeface="Symbol" panose="05050102010706020507" pitchFamily="18" charset="2"/>
              <a:buChar char=""/>
            </a:pPr>
            <a:r>
              <a:rPr lang="en-GB" sz="2000" dirty="0">
                <a:effectLst/>
                <a:latin typeface="Arial" panose="020B0604020202020204" pitchFamily="34" charset="0"/>
                <a:ea typeface="Calibri" panose="020F0502020204030204" pitchFamily="34" charset="0"/>
                <a:cs typeface="Times New Roman" panose="02020603050405020304" pitchFamily="18" charset="0"/>
              </a:rPr>
              <a:t>We now know that they were storing up issues and the need for support.</a:t>
            </a:r>
          </a:p>
          <a:p>
            <a:pPr lvl="1">
              <a:lnSpc>
                <a:spcPct val="115000"/>
              </a:lnSpc>
              <a:spcAft>
                <a:spcPts val="1000"/>
              </a:spcAft>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GB" sz="2000" dirty="0">
                <a:effectLst/>
                <a:latin typeface="Arial" panose="020B0604020202020204" pitchFamily="34" charset="0"/>
                <a:ea typeface="Calibri" panose="020F0502020204030204" pitchFamily="34" charset="0"/>
                <a:cs typeface="Times New Roman" panose="02020603050405020304" pitchFamily="18" charset="0"/>
              </a:rPr>
              <a:t>Continued work with Cornwall Council’s Discretionary team - during Covid where we worked to ensure customers received support</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2000" b="1" dirty="0"/>
          </a:p>
        </p:txBody>
      </p:sp>
      <p:sp>
        <p:nvSpPr>
          <p:cNvPr id="3" name="TextBox 2">
            <a:extLst>
              <a:ext uri="{FF2B5EF4-FFF2-40B4-BE49-F238E27FC236}">
                <a16:creationId xmlns:a16="http://schemas.microsoft.com/office/drawing/2014/main" id="{0F59DC38-3244-4658-ADF3-4D765F049D9A}"/>
              </a:ext>
            </a:extLst>
          </p:cNvPr>
          <p:cNvSpPr txBox="1"/>
          <p:nvPr/>
        </p:nvSpPr>
        <p:spPr>
          <a:xfrm>
            <a:off x="2989935" y="135876"/>
            <a:ext cx="5989204" cy="707886"/>
          </a:xfrm>
          <a:prstGeom prst="rect">
            <a:avLst/>
          </a:prstGeom>
          <a:noFill/>
        </p:spPr>
        <p:txBody>
          <a:bodyPr wrap="none" rtlCol="0">
            <a:spAutoFit/>
          </a:bodyPr>
          <a:lstStyle/>
          <a:p>
            <a:r>
              <a:rPr lang="en-GB" sz="4000" b="1" dirty="0">
                <a:solidFill>
                  <a:schemeClr val="bg1"/>
                </a:solidFill>
              </a:rPr>
              <a:t>The Inclusion Cornwall Hub</a:t>
            </a:r>
          </a:p>
        </p:txBody>
      </p:sp>
    </p:spTree>
    <p:extLst>
      <p:ext uri="{BB962C8B-B14F-4D97-AF65-F5344CB8AC3E}">
        <p14:creationId xmlns:p14="http://schemas.microsoft.com/office/powerpoint/2010/main" val="4101501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21337" y="1486459"/>
            <a:ext cx="10416130" cy="4616648"/>
          </a:xfrm>
          <a:prstGeom prst="rect">
            <a:avLst/>
          </a:prstGeom>
          <a:noFill/>
        </p:spPr>
        <p:txBody>
          <a:bodyPr wrap="square" rtlCol="0">
            <a:spAutoFit/>
          </a:bodyPr>
          <a:lstStyle/>
          <a:p>
            <a:pPr lvl="0" algn="ctr"/>
            <a:r>
              <a:rPr lang="en-GB" sz="1800" b="1" dirty="0">
                <a:solidFill>
                  <a:schemeClr val="accent6">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The top 5 towns where the applicants live are as follows, in descending order: </a:t>
            </a:r>
          </a:p>
          <a:p>
            <a:pPr lvl="0" algn="ctr"/>
            <a:r>
              <a:rPr lang="en-GB" sz="1800" b="1" dirty="0">
                <a:solidFill>
                  <a:schemeClr val="accent6">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800" b="1"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ctr">
              <a:buFont typeface="+mj-lt"/>
              <a:buAutoNum type="romanLcParenBoth"/>
            </a:pPr>
            <a:r>
              <a:rPr lang="en-GB" sz="1800"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St Austell</a:t>
            </a:r>
            <a:endParaRPr lang="en-GB" sz="1800" b="1"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ctr">
              <a:buFont typeface="+mj-lt"/>
              <a:buAutoNum type="romanLcParenBoth"/>
            </a:pPr>
            <a:r>
              <a:rPr lang="en-GB" sz="1800"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Redruth</a:t>
            </a:r>
            <a:endParaRPr lang="en-GB" sz="1800" b="1"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ctr">
              <a:buFont typeface="+mj-lt"/>
              <a:buAutoNum type="romanLcParenBoth"/>
            </a:pPr>
            <a:r>
              <a:rPr lang="en-GB" sz="1800"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Newquay</a:t>
            </a:r>
            <a:endParaRPr lang="en-GB" sz="1800" b="1"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ctr">
              <a:buFont typeface="+mj-lt"/>
              <a:buAutoNum type="romanLcParenBoth"/>
            </a:pPr>
            <a:r>
              <a:rPr lang="en-GB" sz="1800"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Camborne</a:t>
            </a:r>
            <a:endParaRPr lang="en-GB" sz="1800" b="1"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ctr">
              <a:buFont typeface="+mj-lt"/>
              <a:buAutoNum type="romanLcParenBoth"/>
            </a:pPr>
            <a:r>
              <a:rPr lang="en-GB" sz="1800"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Penzance </a:t>
            </a:r>
            <a:endParaRPr lang="en-GB" sz="1800" b="1"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914400" algn="ctr"/>
            <a:r>
              <a:rPr lang="en-GB" sz="1800"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800" b="1"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lvl="0" algn="ctr"/>
            <a:r>
              <a:rPr lang="en-GB" sz="1800" b="1" dirty="0">
                <a:solidFill>
                  <a:schemeClr val="accent6">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The top issues presenting are, in descending order:</a:t>
            </a:r>
          </a:p>
          <a:p>
            <a:pPr lvl="0" algn="ctr"/>
            <a:endParaRPr lang="en-GB" sz="1800" b="1"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ctr">
              <a:buFont typeface="+mj-lt"/>
              <a:buAutoNum type="romanLcParenBoth"/>
            </a:pPr>
            <a:r>
              <a:rPr lang="en-GB" sz="1800"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Debt</a:t>
            </a:r>
            <a:endParaRPr lang="en-GB" sz="1800" b="1"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ctr">
              <a:buFont typeface="+mj-lt"/>
              <a:buAutoNum type="romanLcParenBoth"/>
            </a:pPr>
            <a:r>
              <a:rPr lang="en-GB" sz="1800"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Housing</a:t>
            </a:r>
            <a:endParaRPr lang="en-GB" sz="1800" b="1"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ctr">
              <a:buFont typeface="+mj-lt"/>
              <a:buAutoNum type="romanLcParenBoth"/>
            </a:pPr>
            <a:r>
              <a:rPr lang="en-GB" sz="1800"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Health</a:t>
            </a:r>
            <a:endParaRPr lang="en-GB" sz="1800" b="1"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ctr">
              <a:buFont typeface="+mj-lt"/>
              <a:buAutoNum type="romanLcParenBoth"/>
            </a:pPr>
            <a:r>
              <a:rPr lang="en-GB" sz="1800"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Skills</a:t>
            </a:r>
            <a:endParaRPr lang="en-GB" sz="1800" b="1"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ctr">
              <a:buFont typeface="+mj-lt"/>
              <a:buAutoNum type="romanLcParenBoth"/>
            </a:pPr>
            <a:r>
              <a:rPr lang="en-GB" sz="1800" b="1" dirty="0">
                <a:solidFill>
                  <a:schemeClr val="accent6">
                    <a:lumMod val="50000"/>
                  </a:schemeClr>
                </a:solidFill>
                <a:effectLst/>
                <a:latin typeface="Arial" panose="020B0604020202020204" pitchFamily="34" charset="0"/>
                <a:ea typeface="Calibri" panose="020F0502020204030204" pitchFamily="34" charset="0"/>
                <a:cs typeface="Times New Roman" panose="02020603050405020304" pitchFamily="18" charset="0"/>
              </a:rPr>
              <a:t>Benefits</a:t>
            </a:r>
            <a:endParaRPr lang="en-GB" sz="1800" b="1"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ctr">
              <a:buFont typeface="+mj-lt"/>
              <a:buAutoNum type="arabicPeriod"/>
            </a:pPr>
            <a:endParaRPr lang="en-GB" sz="2400" b="1" dirty="0">
              <a:solidFill>
                <a:schemeClr val="accent6">
                  <a:lumMod val="50000"/>
                </a:schemeClr>
              </a:solidFill>
            </a:endParaRPr>
          </a:p>
        </p:txBody>
      </p:sp>
      <p:sp>
        <p:nvSpPr>
          <p:cNvPr id="3" name="TextBox 2">
            <a:extLst>
              <a:ext uri="{FF2B5EF4-FFF2-40B4-BE49-F238E27FC236}">
                <a16:creationId xmlns:a16="http://schemas.microsoft.com/office/drawing/2014/main" id="{0F59DC38-3244-4658-ADF3-4D765F049D9A}"/>
              </a:ext>
            </a:extLst>
          </p:cNvPr>
          <p:cNvSpPr txBox="1"/>
          <p:nvPr/>
        </p:nvSpPr>
        <p:spPr>
          <a:xfrm>
            <a:off x="4532431" y="135876"/>
            <a:ext cx="3060903" cy="707886"/>
          </a:xfrm>
          <a:prstGeom prst="rect">
            <a:avLst/>
          </a:prstGeom>
          <a:noFill/>
        </p:spPr>
        <p:txBody>
          <a:bodyPr wrap="none" rtlCol="0">
            <a:spAutoFit/>
          </a:bodyPr>
          <a:lstStyle/>
          <a:p>
            <a:r>
              <a:rPr lang="en-GB" sz="4000" b="1" dirty="0">
                <a:solidFill>
                  <a:schemeClr val="bg1"/>
                </a:solidFill>
              </a:rPr>
              <a:t>Hub Referrals</a:t>
            </a:r>
          </a:p>
        </p:txBody>
      </p:sp>
      <p:sp>
        <p:nvSpPr>
          <p:cNvPr id="2" name="Rectangle 1">
            <a:extLst>
              <a:ext uri="{FF2B5EF4-FFF2-40B4-BE49-F238E27FC236}">
                <a16:creationId xmlns:a16="http://schemas.microsoft.com/office/drawing/2014/main" id="{AB0BB9FF-4A2A-4C0A-85F6-86ECAF6489F0}"/>
              </a:ext>
            </a:extLst>
          </p:cNvPr>
          <p:cNvSpPr/>
          <p:nvPr/>
        </p:nvSpPr>
        <p:spPr>
          <a:xfrm>
            <a:off x="3176194" y="5798794"/>
            <a:ext cx="6106416"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No Surprises Here!?!</a:t>
            </a:r>
          </a:p>
        </p:txBody>
      </p:sp>
    </p:spTree>
    <p:extLst>
      <p:ext uri="{BB962C8B-B14F-4D97-AF65-F5344CB8AC3E}">
        <p14:creationId xmlns:p14="http://schemas.microsoft.com/office/powerpoint/2010/main" val="339833643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IC template07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C template07" id="{DE2B45AD-DE43-40E8-9B43-DA9C96BAFDEB}" vid="{286A1DE3-CD5B-46C3-AA60-CAFE3735BF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IC template07a</Template>
  <TotalTime>361</TotalTime>
  <Words>1874</Words>
  <Application>Microsoft Office PowerPoint</Application>
  <PresentationFormat>Widescreen</PresentationFormat>
  <Paragraphs>247</Paragraphs>
  <Slides>26</Slides>
  <Notes>11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3</vt:i4>
      </vt:variant>
      <vt:variant>
        <vt:lpstr>Slide Titles</vt:lpstr>
      </vt:variant>
      <vt:variant>
        <vt:i4>26</vt:i4>
      </vt:variant>
    </vt:vector>
  </HeadingPairs>
  <TitlesOfParts>
    <vt:vector size="37" baseType="lpstr">
      <vt:lpstr>-apple-system</vt:lpstr>
      <vt:lpstr>Arial</vt:lpstr>
      <vt:lpstr>Calibri</vt:lpstr>
      <vt:lpstr>Calibri Light</vt:lpstr>
      <vt:lpstr>Symbol</vt:lpstr>
      <vt:lpstr>Verdana</vt:lpstr>
      <vt:lpstr>Wingdings</vt:lpstr>
      <vt:lpstr>IC template07a</vt:lpstr>
      <vt:lpstr>Acrobat Document</vt:lpstr>
      <vt:lpstr>Document</vt:lpstr>
      <vt:lpstr>Presentation</vt:lpstr>
      <vt:lpstr>PowerPoint Presentation</vt:lpstr>
      <vt:lpstr>The Formal Bit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Winter Wellbeing Partners</vt:lpstr>
      <vt:lpstr>PowerPoint Presentation</vt:lpstr>
      <vt:lpstr>PowerPoint Presentation</vt:lpstr>
      <vt:lpstr>Focus on Fuel Poverty, improving health and  Progress to Work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Success Story </vt:lpstr>
      <vt:lpstr>PowerPoint Presentation</vt:lpstr>
      <vt:lpstr>PowerPoint Presentation</vt:lpstr>
      <vt:lpstr>PowerPoint Presentation</vt:lpstr>
    </vt:vector>
  </TitlesOfParts>
  <Company>Cornwall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Gilbert Andrea</dc:creator>
  <cp:lastModifiedBy>Andrea Gilbert</cp:lastModifiedBy>
  <cp:revision>54</cp:revision>
  <dcterms:created xsi:type="dcterms:W3CDTF">2017-06-19T11:00:57Z</dcterms:created>
  <dcterms:modified xsi:type="dcterms:W3CDTF">2021-10-07T16:10:30Z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5bade86-969a-4cfc-8d70-99d1f0adeaba_Enabled">
    <vt:lpwstr>true</vt:lpwstr>
  </property>
  <property fmtid="{D5CDD505-2E9C-101B-9397-08002B2CF9AE}" pid="3" name="MSIP_Label_65bade86-969a-4cfc-8d70-99d1f0adeaba_SetDate">
    <vt:lpwstr>2021-10-07T16:10:29Z</vt:lpwstr>
  </property>
  <property fmtid="{D5CDD505-2E9C-101B-9397-08002B2CF9AE}" pid="4" name="MSIP_Label_65bade86-969a-4cfc-8d70-99d1f0adeaba_Method">
    <vt:lpwstr>Standard</vt:lpwstr>
  </property>
  <property fmtid="{D5CDD505-2E9C-101B-9397-08002B2CF9AE}" pid="5" name="MSIP_Label_65bade86-969a-4cfc-8d70-99d1f0adeaba_Name">
    <vt:lpwstr>65bade86-969a-4cfc-8d70-99d1f0adeaba</vt:lpwstr>
  </property>
  <property fmtid="{D5CDD505-2E9C-101B-9397-08002B2CF9AE}" pid="6" name="MSIP_Label_65bade86-969a-4cfc-8d70-99d1f0adeaba_SiteId">
    <vt:lpwstr>efaa16aa-d1de-4d58-ba2e-2833fdfdd29f</vt:lpwstr>
  </property>
  <property fmtid="{D5CDD505-2E9C-101B-9397-08002B2CF9AE}" pid="7" name="MSIP_Label_65bade86-969a-4cfc-8d70-99d1f0adeaba_ActionId">
    <vt:lpwstr>65d70091-9a79-44dc-9b9a-38eb907c593f</vt:lpwstr>
  </property>
  <property fmtid="{D5CDD505-2E9C-101B-9397-08002B2CF9AE}" pid="8" name="MSIP_Label_65bade86-969a-4cfc-8d70-99d1f0adeaba_ContentBits">
    <vt:lpwstr>1</vt:lpwstr>
  </property>
</Properties>
</file>