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344" r:id="rId3"/>
    <p:sldId id="375" r:id="rId4"/>
    <p:sldId id="267" r:id="rId5"/>
    <p:sldId id="362" r:id="rId6"/>
    <p:sldId id="334" r:id="rId7"/>
    <p:sldId id="331" r:id="rId8"/>
    <p:sldId id="361" r:id="rId9"/>
    <p:sldId id="352" r:id="rId10"/>
    <p:sldId id="266" r:id="rId11"/>
    <p:sldId id="264" r:id="rId12"/>
    <p:sldId id="265" r:id="rId13"/>
    <p:sldId id="336" r:id="rId14"/>
    <p:sldId id="337" r:id="rId15"/>
    <p:sldId id="381" r:id="rId16"/>
    <p:sldId id="340" r:id="rId17"/>
    <p:sldId id="369" r:id="rId18"/>
    <p:sldId id="360" r:id="rId19"/>
    <p:sldId id="358" r:id="rId20"/>
    <p:sldId id="380" r:id="rId21"/>
    <p:sldId id="372" r:id="rId22"/>
    <p:sldId id="370" r:id="rId23"/>
    <p:sldId id="377" r:id="rId24"/>
    <p:sldId id="368" r:id="rId25"/>
    <p:sldId id="382" r:id="rId26"/>
    <p:sldId id="371" r:id="rId27"/>
    <p:sldId id="289" r:id="rId28"/>
    <p:sldId id="261" r:id="rId29"/>
    <p:sldId id="324" r:id="rId30"/>
    <p:sldId id="376" r:id="rId31"/>
    <p:sldId id="379" r:id="rId32"/>
    <p:sldId id="351" r:id="rId33"/>
    <p:sldId id="37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C52F"/>
    <a:srgbClr val="08C6EC"/>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7588" autoAdjust="0"/>
  </p:normalViewPr>
  <p:slideViewPr>
    <p:cSldViewPr snapToGrid="0">
      <p:cViewPr varScale="1">
        <p:scale>
          <a:sx n="58" d="100"/>
          <a:sy n="58" d="100"/>
        </p:scale>
        <p:origin x="1646" y="48"/>
      </p:cViewPr>
      <p:guideLst/>
    </p:cSldViewPr>
  </p:slideViewPr>
  <p:outlineViewPr>
    <p:cViewPr>
      <p:scale>
        <a:sx n="33" d="100"/>
        <a:sy n="33" d="100"/>
      </p:scale>
      <p:origin x="0" y="-1378"/>
    </p:cViewPr>
  </p:outlineViewPr>
  <p:notesTextViewPr>
    <p:cViewPr>
      <p:scale>
        <a:sx n="1" d="1"/>
        <a:sy n="1" d="1"/>
      </p:scale>
      <p:origin x="0" y="0"/>
    </p:cViewPr>
  </p:notesTextViewPr>
  <p:sorterViewPr>
    <p:cViewPr>
      <p:scale>
        <a:sx n="100" d="100"/>
        <a:sy n="100" d="100"/>
      </p:scale>
      <p:origin x="0" y="-7968"/>
    </p:cViewPr>
  </p:sorter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BA111B-08C7-40C5-9E84-85898A36964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F1A99DB8-0D58-47BE-A49D-66D9FDC0B259}">
      <dgm:prSet/>
      <dgm:spPr/>
      <dgm:t>
        <a:bodyPr/>
        <a:lstStyle/>
        <a:p>
          <a:r>
            <a:rPr lang="en-US"/>
            <a:t>20 Years!!!</a:t>
          </a:r>
        </a:p>
        <a:p>
          <a:r>
            <a:rPr lang="en-US"/>
            <a:t>We didn’t expect to still be here</a:t>
          </a:r>
        </a:p>
      </dgm:t>
    </dgm:pt>
    <dgm:pt modelId="{75B82705-D8D7-4E35-9176-72479F02C13B}" type="parTrans" cxnId="{27634BD3-B50F-4A90-ACD6-78EFC560CC08}">
      <dgm:prSet/>
      <dgm:spPr/>
      <dgm:t>
        <a:bodyPr/>
        <a:lstStyle/>
        <a:p>
          <a:endParaRPr lang="en-US"/>
        </a:p>
      </dgm:t>
    </dgm:pt>
    <dgm:pt modelId="{7C6B78EA-A3CA-4FB2-AE30-AE7DCCFCC925}" type="sibTrans" cxnId="{27634BD3-B50F-4A90-ACD6-78EFC560CC08}">
      <dgm:prSet/>
      <dgm:spPr/>
      <dgm:t>
        <a:bodyPr/>
        <a:lstStyle/>
        <a:p>
          <a:endParaRPr lang="en-US"/>
        </a:p>
      </dgm:t>
    </dgm:pt>
    <dgm:pt modelId="{7C35266D-6D7F-4248-AB35-B351C4569511}">
      <dgm:prSet/>
      <dgm:spPr/>
      <dgm:t>
        <a:bodyPr/>
        <a:lstStyle/>
        <a:p>
          <a:r>
            <a:rPr lang="en-US"/>
            <a:t>The past 12 months</a:t>
          </a:r>
        </a:p>
      </dgm:t>
    </dgm:pt>
    <dgm:pt modelId="{34A29619-6B16-4EEF-A736-BEC9D41A8723}" type="parTrans" cxnId="{4611EFB5-A57B-4081-9902-B1A4B14B85A8}">
      <dgm:prSet/>
      <dgm:spPr/>
      <dgm:t>
        <a:bodyPr/>
        <a:lstStyle/>
        <a:p>
          <a:endParaRPr lang="en-US"/>
        </a:p>
      </dgm:t>
    </dgm:pt>
    <dgm:pt modelId="{36CAB9C9-D3B8-4872-B8FF-B5905A5A7A8E}" type="sibTrans" cxnId="{4611EFB5-A57B-4081-9902-B1A4B14B85A8}">
      <dgm:prSet/>
      <dgm:spPr/>
      <dgm:t>
        <a:bodyPr/>
        <a:lstStyle/>
        <a:p>
          <a:endParaRPr lang="en-US"/>
        </a:p>
      </dgm:t>
    </dgm:pt>
    <dgm:pt modelId="{2850E717-835C-4EFA-8941-99C65EE5C3D8}">
      <dgm:prSet/>
      <dgm:spPr/>
      <dgm:t>
        <a:bodyPr/>
        <a:lstStyle/>
        <a:p>
          <a:r>
            <a:rPr lang="en-US"/>
            <a:t>Your Input</a:t>
          </a:r>
        </a:p>
      </dgm:t>
    </dgm:pt>
    <dgm:pt modelId="{CF705107-7CFE-457B-A54E-F0CA3F6A5DE2}" type="parTrans" cxnId="{A3881496-7B93-4F08-9433-FF990DAFE30A}">
      <dgm:prSet/>
      <dgm:spPr/>
      <dgm:t>
        <a:bodyPr/>
        <a:lstStyle/>
        <a:p>
          <a:endParaRPr lang="en-US"/>
        </a:p>
      </dgm:t>
    </dgm:pt>
    <dgm:pt modelId="{428FE2F0-F490-4BE6-B4C3-145CCE3F5340}" type="sibTrans" cxnId="{A3881496-7B93-4F08-9433-FF990DAFE30A}">
      <dgm:prSet/>
      <dgm:spPr/>
      <dgm:t>
        <a:bodyPr/>
        <a:lstStyle/>
        <a:p>
          <a:endParaRPr lang="en-US"/>
        </a:p>
      </dgm:t>
    </dgm:pt>
    <dgm:pt modelId="{17C2A21B-6D76-4683-A9BA-213A33E73765}">
      <dgm:prSet/>
      <dgm:spPr/>
      <dgm:t>
        <a:bodyPr/>
        <a:lstStyle/>
        <a:p>
          <a:r>
            <a:rPr lang="en-US"/>
            <a:t>The Future</a:t>
          </a:r>
        </a:p>
      </dgm:t>
    </dgm:pt>
    <dgm:pt modelId="{5261FDB5-8E8A-4C94-9367-DA009191DD4D}" type="parTrans" cxnId="{33E75D67-DB2E-4890-8763-87AEFBF6D089}">
      <dgm:prSet/>
      <dgm:spPr/>
      <dgm:t>
        <a:bodyPr/>
        <a:lstStyle/>
        <a:p>
          <a:endParaRPr lang="en-US"/>
        </a:p>
      </dgm:t>
    </dgm:pt>
    <dgm:pt modelId="{6B9FCEEA-15A7-4185-B81A-BEF7AE144040}" type="sibTrans" cxnId="{33E75D67-DB2E-4890-8763-87AEFBF6D089}">
      <dgm:prSet/>
      <dgm:spPr/>
      <dgm:t>
        <a:bodyPr/>
        <a:lstStyle/>
        <a:p>
          <a:endParaRPr lang="en-US"/>
        </a:p>
      </dgm:t>
    </dgm:pt>
    <dgm:pt modelId="{F9E99F67-265C-4602-AC42-74F3D76C6279}" type="pres">
      <dgm:prSet presAssocID="{19BA111B-08C7-40C5-9E84-85898A369646}" presName="hierChild1" presStyleCnt="0">
        <dgm:presLayoutVars>
          <dgm:chPref val="1"/>
          <dgm:dir/>
          <dgm:animOne val="branch"/>
          <dgm:animLvl val="lvl"/>
          <dgm:resizeHandles/>
        </dgm:presLayoutVars>
      </dgm:prSet>
      <dgm:spPr/>
    </dgm:pt>
    <dgm:pt modelId="{0C57F7E9-D213-4195-B599-47D54F8B19B1}" type="pres">
      <dgm:prSet presAssocID="{F1A99DB8-0D58-47BE-A49D-66D9FDC0B259}" presName="hierRoot1" presStyleCnt="0"/>
      <dgm:spPr/>
    </dgm:pt>
    <dgm:pt modelId="{19BA5EBC-C258-4CF6-B4DB-D9034F5A73E5}" type="pres">
      <dgm:prSet presAssocID="{F1A99DB8-0D58-47BE-A49D-66D9FDC0B259}" presName="composite" presStyleCnt="0"/>
      <dgm:spPr/>
    </dgm:pt>
    <dgm:pt modelId="{B355FFEB-BB13-4EEC-B346-E0C9F93984FB}" type="pres">
      <dgm:prSet presAssocID="{F1A99DB8-0D58-47BE-A49D-66D9FDC0B259}" presName="background" presStyleLbl="node0" presStyleIdx="0" presStyleCnt="4"/>
      <dgm:spPr/>
    </dgm:pt>
    <dgm:pt modelId="{FAD6E2F0-BA43-4CEE-97BA-367E4DCE0430}" type="pres">
      <dgm:prSet presAssocID="{F1A99DB8-0D58-47BE-A49D-66D9FDC0B259}" presName="text" presStyleLbl="fgAcc0" presStyleIdx="0" presStyleCnt="4">
        <dgm:presLayoutVars>
          <dgm:chPref val="3"/>
        </dgm:presLayoutVars>
      </dgm:prSet>
      <dgm:spPr/>
    </dgm:pt>
    <dgm:pt modelId="{016E7A5E-9017-48FB-BCB9-FD9B24EF9583}" type="pres">
      <dgm:prSet presAssocID="{F1A99DB8-0D58-47BE-A49D-66D9FDC0B259}" presName="hierChild2" presStyleCnt="0"/>
      <dgm:spPr/>
    </dgm:pt>
    <dgm:pt modelId="{76B87BA4-2E08-485D-80F7-8FBA4352F7B7}" type="pres">
      <dgm:prSet presAssocID="{7C35266D-6D7F-4248-AB35-B351C4569511}" presName="hierRoot1" presStyleCnt="0"/>
      <dgm:spPr/>
    </dgm:pt>
    <dgm:pt modelId="{4742D58A-88C4-44FA-AADF-6156EB33284B}" type="pres">
      <dgm:prSet presAssocID="{7C35266D-6D7F-4248-AB35-B351C4569511}" presName="composite" presStyleCnt="0"/>
      <dgm:spPr/>
    </dgm:pt>
    <dgm:pt modelId="{E43D0777-2E07-44F7-9770-2DD31811D066}" type="pres">
      <dgm:prSet presAssocID="{7C35266D-6D7F-4248-AB35-B351C4569511}" presName="background" presStyleLbl="node0" presStyleIdx="1" presStyleCnt="4"/>
      <dgm:spPr/>
    </dgm:pt>
    <dgm:pt modelId="{4EEDB241-8F1C-4859-B1BE-3F712CAA2C18}" type="pres">
      <dgm:prSet presAssocID="{7C35266D-6D7F-4248-AB35-B351C4569511}" presName="text" presStyleLbl="fgAcc0" presStyleIdx="1" presStyleCnt="4">
        <dgm:presLayoutVars>
          <dgm:chPref val="3"/>
        </dgm:presLayoutVars>
      </dgm:prSet>
      <dgm:spPr/>
    </dgm:pt>
    <dgm:pt modelId="{C5EE6258-DF0D-434A-A48E-72041E50EAD2}" type="pres">
      <dgm:prSet presAssocID="{7C35266D-6D7F-4248-AB35-B351C4569511}" presName="hierChild2" presStyleCnt="0"/>
      <dgm:spPr/>
    </dgm:pt>
    <dgm:pt modelId="{8909D401-D4A9-4D52-A1D9-9D1C432A1EFC}" type="pres">
      <dgm:prSet presAssocID="{2850E717-835C-4EFA-8941-99C65EE5C3D8}" presName="hierRoot1" presStyleCnt="0"/>
      <dgm:spPr/>
    </dgm:pt>
    <dgm:pt modelId="{D6795576-7D3E-44E6-9DAD-20D35AE19A1E}" type="pres">
      <dgm:prSet presAssocID="{2850E717-835C-4EFA-8941-99C65EE5C3D8}" presName="composite" presStyleCnt="0"/>
      <dgm:spPr/>
    </dgm:pt>
    <dgm:pt modelId="{886751DF-B727-4066-BF4D-C7B814DB22CA}" type="pres">
      <dgm:prSet presAssocID="{2850E717-835C-4EFA-8941-99C65EE5C3D8}" presName="background" presStyleLbl="node0" presStyleIdx="2" presStyleCnt="4"/>
      <dgm:spPr/>
    </dgm:pt>
    <dgm:pt modelId="{330EC554-E2DF-4D1D-A4CE-F29137CB2062}" type="pres">
      <dgm:prSet presAssocID="{2850E717-835C-4EFA-8941-99C65EE5C3D8}" presName="text" presStyleLbl="fgAcc0" presStyleIdx="2" presStyleCnt="4">
        <dgm:presLayoutVars>
          <dgm:chPref val="3"/>
        </dgm:presLayoutVars>
      </dgm:prSet>
      <dgm:spPr/>
    </dgm:pt>
    <dgm:pt modelId="{EBC23DBE-0940-4C94-91EC-29379E95E16F}" type="pres">
      <dgm:prSet presAssocID="{2850E717-835C-4EFA-8941-99C65EE5C3D8}" presName="hierChild2" presStyleCnt="0"/>
      <dgm:spPr/>
    </dgm:pt>
    <dgm:pt modelId="{42A2D12B-64D7-43FB-A6E4-DBFCC41E7703}" type="pres">
      <dgm:prSet presAssocID="{17C2A21B-6D76-4683-A9BA-213A33E73765}" presName="hierRoot1" presStyleCnt="0"/>
      <dgm:spPr/>
    </dgm:pt>
    <dgm:pt modelId="{78FB1688-531B-489A-B371-FF0E83EE8EAA}" type="pres">
      <dgm:prSet presAssocID="{17C2A21B-6D76-4683-A9BA-213A33E73765}" presName="composite" presStyleCnt="0"/>
      <dgm:spPr/>
    </dgm:pt>
    <dgm:pt modelId="{0CECB000-62FF-4C44-8F44-34D5800E9FDF}" type="pres">
      <dgm:prSet presAssocID="{17C2A21B-6D76-4683-A9BA-213A33E73765}" presName="background" presStyleLbl="node0" presStyleIdx="3" presStyleCnt="4"/>
      <dgm:spPr/>
    </dgm:pt>
    <dgm:pt modelId="{D58E1F8B-249E-4618-A7C9-46D989E03B15}" type="pres">
      <dgm:prSet presAssocID="{17C2A21B-6D76-4683-A9BA-213A33E73765}" presName="text" presStyleLbl="fgAcc0" presStyleIdx="3" presStyleCnt="4">
        <dgm:presLayoutVars>
          <dgm:chPref val="3"/>
        </dgm:presLayoutVars>
      </dgm:prSet>
      <dgm:spPr/>
    </dgm:pt>
    <dgm:pt modelId="{C9541589-710D-4DE6-866D-135FAD515922}" type="pres">
      <dgm:prSet presAssocID="{17C2A21B-6D76-4683-A9BA-213A33E73765}" presName="hierChild2" presStyleCnt="0"/>
      <dgm:spPr/>
    </dgm:pt>
  </dgm:ptLst>
  <dgm:cxnLst>
    <dgm:cxn modelId="{33E75D67-DB2E-4890-8763-87AEFBF6D089}" srcId="{19BA111B-08C7-40C5-9E84-85898A369646}" destId="{17C2A21B-6D76-4683-A9BA-213A33E73765}" srcOrd="3" destOrd="0" parTransId="{5261FDB5-8E8A-4C94-9367-DA009191DD4D}" sibTransId="{6B9FCEEA-15A7-4185-B81A-BEF7AE144040}"/>
    <dgm:cxn modelId="{C80E426B-857F-45B4-8987-BA05552DEB0C}" type="presOf" srcId="{F1A99DB8-0D58-47BE-A49D-66D9FDC0B259}" destId="{FAD6E2F0-BA43-4CEE-97BA-367E4DCE0430}" srcOrd="0" destOrd="0" presId="urn:microsoft.com/office/officeart/2005/8/layout/hierarchy1"/>
    <dgm:cxn modelId="{A3881496-7B93-4F08-9433-FF990DAFE30A}" srcId="{19BA111B-08C7-40C5-9E84-85898A369646}" destId="{2850E717-835C-4EFA-8941-99C65EE5C3D8}" srcOrd="2" destOrd="0" parTransId="{CF705107-7CFE-457B-A54E-F0CA3F6A5DE2}" sibTransId="{428FE2F0-F490-4BE6-B4C3-145CCE3F5340}"/>
    <dgm:cxn modelId="{011F709D-3DFD-42EA-99CF-890830923E75}" type="presOf" srcId="{2850E717-835C-4EFA-8941-99C65EE5C3D8}" destId="{330EC554-E2DF-4D1D-A4CE-F29137CB2062}" srcOrd="0" destOrd="0" presId="urn:microsoft.com/office/officeart/2005/8/layout/hierarchy1"/>
    <dgm:cxn modelId="{4611EFB5-A57B-4081-9902-B1A4B14B85A8}" srcId="{19BA111B-08C7-40C5-9E84-85898A369646}" destId="{7C35266D-6D7F-4248-AB35-B351C4569511}" srcOrd="1" destOrd="0" parTransId="{34A29619-6B16-4EEF-A736-BEC9D41A8723}" sibTransId="{36CAB9C9-D3B8-4872-B8FF-B5905A5A7A8E}"/>
    <dgm:cxn modelId="{4A152BC8-C4D0-46CA-A9B7-C83873387767}" type="presOf" srcId="{17C2A21B-6D76-4683-A9BA-213A33E73765}" destId="{D58E1F8B-249E-4618-A7C9-46D989E03B15}" srcOrd="0" destOrd="0" presId="urn:microsoft.com/office/officeart/2005/8/layout/hierarchy1"/>
    <dgm:cxn modelId="{32485ECA-933A-49D3-9AAD-42635963F40D}" type="presOf" srcId="{7C35266D-6D7F-4248-AB35-B351C4569511}" destId="{4EEDB241-8F1C-4859-B1BE-3F712CAA2C18}" srcOrd="0" destOrd="0" presId="urn:microsoft.com/office/officeart/2005/8/layout/hierarchy1"/>
    <dgm:cxn modelId="{27634BD3-B50F-4A90-ACD6-78EFC560CC08}" srcId="{19BA111B-08C7-40C5-9E84-85898A369646}" destId="{F1A99DB8-0D58-47BE-A49D-66D9FDC0B259}" srcOrd="0" destOrd="0" parTransId="{75B82705-D8D7-4E35-9176-72479F02C13B}" sibTransId="{7C6B78EA-A3CA-4FB2-AE30-AE7DCCFCC925}"/>
    <dgm:cxn modelId="{2C55B6E4-A514-4598-B7A1-6FF32ED44A91}" type="presOf" srcId="{19BA111B-08C7-40C5-9E84-85898A369646}" destId="{F9E99F67-265C-4602-AC42-74F3D76C6279}" srcOrd="0" destOrd="0" presId="urn:microsoft.com/office/officeart/2005/8/layout/hierarchy1"/>
    <dgm:cxn modelId="{80AA02E0-0D45-402F-A012-314186FA7403}" type="presParOf" srcId="{F9E99F67-265C-4602-AC42-74F3D76C6279}" destId="{0C57F7E9-D213-4195-B599-47D54F8B19B1}" srcOrd="0" destOrd="0" presId="urn:microsoft.com/office/officeart/2005/8/layout/hierarchy1"/>
    <dgm:cxn modelId="{D4B90973-ADBB-4AF5-A73B-8B91C6653F6C}" type="presParOf" srcId="{0C57F7E9-D213-4195-B599-47D54F8B19B1}" destId="{19BA5EBC-C258-4CF6-B4DB-D9034F5A73E5}" srcOrd="0" destOrd="0" presId="urn:microsoft.com/office/officeart/2005/8/layout/hierarchy1"/>
    <dgm:cxn modelId="{6ED464F4-02E6-4EAF-A965-67619F2E1CEC}" type="presParOf" srcId="{19BA5EBC-C258-4CF6-B4DB-D9034F5A73E5}" destId="{B355FFEB-BB13-4EEC-B346-E0C9F93984FB}" srcOrd="0" destOrd="0" presId="urn:microsoft.com/office/officeart/2005/8/layout/hierarchy1"/>
    <dgm:cxn modelId="{3EA1D80A-AC87-4930-BB8D-0AA46F4AABB3}" type="presParOf" srcId="{19BA5EBC-C258-4CF6-B4DB-D9034F5A73E5}" destId="{FAD6E2F0-BA43-4CEE-97BA-367E4DCE0430}" srcOrd="1" destOrd="0" presId="urn:microsoft.com/office/officeart/2005/8/layout/hierarchy1"/>
    <dgm:cxn modelId="{115D50DC-378C-415E-9E7A-BA7A8083DA5F}" type="presParOf" srcId="{0C57F7E9-D213-4195-B599-47D54F8B19B1}" destId="{016E7A5E-9017-48FB-BCB9-FD9B24EF9583}" srcOrd="1" destOrd="0" presId="urn:microsoft.com/office/officeart/2005/8/layout/hierarchy1"/>
    <dgm:cxn modelId="{E0B3217D-7779-44C0-BCC2-B50C49C048FC}" type="presParOf" srcId="{F9E99F67-265C-4602-AC42-74F3D76C6279}" destId="{76B87BA4-2E08-485D-80F7-8FBA4352F7B7}" srcOrd="1" destOrd="0" presId="urn:microsoft.com/office/officeart/2005/8/layout/hierarchy1"/>
    <dgm:cxn modelId="{8AD48BD5-B074-4B09-B9BA-9319BA5D3E93}" type="presParOf" srcId="{76B87BA4-2E08-485D-80F7-8FBA4352F7B7}" destId="{4742D58A-88C4-44FA-AADF-6156EB33284B}" srcOrd="0" destOrd="0" presId="urn:microsoft.com/office/officeart/2005/8/layout/hierarchy1"/>
    <dgm:cxn modelId="{F668A9CF-11FD-4F00-93B1-4E5E9DA13268}" type="presParOf" srcId="{4742D58A-88C4-44FA-AADF-6156EB33284B}" destId="{E43D0777-2E07-44F7-9770-2DD31811D066}" srcOrd="0" destOrd="0" presId="urn:microsoft.com/office/officeart/2005/8/layout/hierarchy1"/>
    <dgm:cxn modelId="{B2263FFA-197B-44DF-B8C2-25AA562EEEC3}" type="presParOf" srcId="{4742D58A-88C4-44FA-AADF-6156EB33284B}" destId="{4EEDB241-8F1C-4859-B1BE-3F712CAA2C18}" srcOrd="1" destOrd="0" presId="urn:microsoft.com/office/officeart/2005/8/layout/hierarchy1"/>
    <dgm:cxn modelId="{C9BCE872-11B5-40A0-8BBF-201210FE8CDB}" type="presParOf" srcId="{76B87BA4-2E08-485D-80F7-8FBA4352F7B7}" destId="{C5EE6258-DF0D-434A-A48E-72041E50EAD2}" srcOrd="1" destOrd="0" presId="urn:microsoft.com/office/officeart/2005/8/layout/hierarchy1"/>
    <dgm:cxn modelId="{694EAFBD-A940-4030-B26F-8CD8A763972C}" type="presParOf" srcId="{F9E99F67-265C-4602-AC42-74F3D76C6279}" destId="{8909D401-D4A9-4D52-A1D9-9D1C432A1EFC}" srcOrd="2" destOrd="0" presId="urn:microsoft.com/office/officeart/2005/8/layout/hierarchy1"/>
    <dgm:cxn modelId="{3EAD0089-5618-48EE-A517-0D2DC5F39E5E}" type="presParOf" srcId="{8909D401-D4A9-4D52-A1D9-9D1C432A1EFC}" destId="{D6795576-7D3E-44E6-9DAD-20D35AE19A1E}" srcOrd="0" destOrd="0" presId="urn:microsoft.com/office/officeart/2005/8/layout/hierarchy1"/>
    <dgm:cxn modelId="{3A29A4C9-E5BD-4AD0-9168-829C09D36EB9}" type="presParOf" srcId="{D6795576-7D3E-44E6-9DAD-20D35AE19A1E}" destId="{886751DF-B727-4066-BF4D-C7B814DB22CA}" srcOrd="0" destOrd="0" presId="urn:microsoft.com/office/officeart/2005/8/layout/hierarchy1"/>
    <dgm:cxn modelId="{1707B66E-744F-4836-8066-6C690CBC87BE}" type="presParOf" srcId="{D6795576-7D3E-44E6-9DAD-20D35AE19A1E}" destId="{330EC554-E2DF-4D1D-A4CE-F29137CB2062}" srcOrd="1" destOrd="0" presId="urn:microsoft.com/office/officeart/2005/8/layout/hierarchy1"/>
    <dgm:cxn modelId="{E495D580-D3E4-45F4-BFB8-4C3DBBDA385D}" type="presParOf" srcId="{8909D401-D4A9-4D52-A1D9-9D1C432A1EFC}" destId="{EBC23DBE-0940-4C94-91EC-29379E95E16F}" srcOrd="1" destOrd="0" presId="urn:microsoft.com/office/officeart/2005/8/layout/hierarchy1"/>
    <dgm:cxn modelId="{9450B90D-50A9-4D92-8629-5FDFF77E6E60}" type="presParOf" srcId="{F9E99F67-265C-4602-AC42-74F3D76C6279}" destId="{42A2D12B-64D7-43FB-A6E4-DBFCC41E7703}" srcOrd="3" destOrd="0" presId="urn:microsoft.com/office/officeart/2005/8/layout/hierarchy1"/>
    <dgm:cxn modelId="{8DC4F491-BC51-4FED-8120-6991E5A6B001}" type="presParOf" srcId="{42A2D12B-64D7-43FB-A6E4-DBFCC41E7703}" destId="{78FB1688-531B-489A-B371-FF0E83EE8EAA}" srcOrd="0" destOrd="0" presId="urn:microsoft.com/office/officeart/2005/8/layout/hierarchy1"/>
    <dgm:cxn modelId="{446A6ACD-61C9-49BC-838D-3E42F4E046E5}" type="presParOf" srcId="{78FB1688-531B-489A-B371-FF0E83EE8EAA}" destId="{0CECB000-62FF-4C44-8F44-34D5800E9FDF}" srcOrd="0" destOrd="0" presId="urn:microsoft.com/office/officeart/2005/8/layout/hierarchy1"/>
    <dgm:cxn modelId="{0CA4BACF-3807-4587-8C1E-AFA8D109B377}" type="presParOf" srcId="{78FB1688-531B-489A-B371-FF0E83EE8EAA}" destId="{D58E1F8B-249E-4618-A7C9-46D989E03B15}" srcOrd="1" destOrd="0" presId="urn:microsoft.com/office/officeart/2005/8/layout/hierarchy1"/>
    <dgm:cxn modelId="{EBCE9A35-207A-46DB-A43A-7E9FEE1DC53B}" type="presParOf" srcId="{42A2D12B-64D7-43FB-A6E4-DBFCC41E7703}" destId="{C9541589-710D-4DE6-866D-135FAD51592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55FFEB-BB13-4EEC-B346-E0C9F93984FB}">
      <dsp:nvSpPr>
        <dsp:cNvPr id="0" name=""/>
        <dsp:cNvSpPr/>
      </dsp:nvSpPr>
      <dsp:spPr>
        <a:xfrm>
          <a:off x="3080" y="1361187"/>
          <a:ext cx="2199649" cy="139677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D6E2F0-BA43-4CEE-97BA-367E4DCE0430}">
      <dsp:nvSpPr>
        <dsp:cNvPr id="0" name=""/>
        <dsp:cNvSpPr/>
      </dsp:nvSpPr>
      <dsp:spPr>
        <a:xfrm>
          <a:off x="247486" y="1593372"/>
          <a:ext cx="2199649" cy="139677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20 Years!!!</a:t>
          </a:r>
        </a:p>
        <a:p>
          <a:pPr marL="0" lvl="0" indent="0" algn="ctr" defTabSz="977900">
            <a:lnSpc>
              <a:spcPct val="90000"/>
            </a:lnSpc>
            <a:spcBef>
              <a:spcPct val="0"/>
            </a:spcBef>
            <a:spcAft>
              <a:spcPct val="35000"/>
            </a:spcAft>
            <a:buNone/>
          </a:pPr>
          <a:r>
            <a:rPr lang="en-US" sz="2200" kern="1200"/>
            <a:t>We didn’t expect to still be here</a:t>
          </a:r>
        </a:p>
      </dsp:txBody>
      <dsp:txXfrm>
        <a:off x="288396" y="1634282"/>
        <a:ext cx="2117829" cy="1314957"/>
      </dsp:txXfrm>
    </dsp:sp>
    <dsp:sp modelId="{E43D0777-2E07-44F7-9770-2DD31811D066}">
      <dsp:nvSpPr>
        <dsp:cNvPr id="0" name=""/>
        <dsp:cNvSpPr/>
      </dsp:nvSpPr>
      <dsp:spPr>
        <a:xfrm>
          <a:off x="2691541" y="1361187"/>
          <a:ext cx="2199649" cy="139677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EDB241-8F1C-4859-B1BE-3F712CAA2C18}">
      <dsp:nvSpPr>
        <dsp:cNvPr id="0" name=""/>
        <dsp:cNvSpPr/>
      </dsp:nvSpPr>
      <dsp:spPr>
        <a:xfrm>
          <a:off x="2935947" y="1593372"/>
          <a:ext cx="2199649" cy="139677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The past 12 months</a:t>
          </a:r>
        </a:p>
      </dsp:txBody>
      <dsp:txXfrm>
        <a:off x="2976857" y="1634282"/>
        <a:ext cx="2117829" cy="1314957"/>
      </dsp:txXfrm>
    </dsp:sp>
    <dsp:sp modelId="{886751DF-B727-4066-BF4D-C7B814DB22CA}">
      <dsp:nvSpPr>
        <dsp:cNvPr id="0" name=""/>
        <dsp:cNvSpPr/>
      </dsp:nvSpPr>
      <dsp:spPr>
        <a:xfrm>
          <a:off x="5380002" y="1361187"/>
          <a:ext cx="2199649" cy="139677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0EC554-E2DF-4D1D-A4CE-F29137CB2062}">
      <dsp:nvSpPr>
        <dsp:cNvPr id="0" name=""/>
        <dsp:cNvSpPr/>
      </dsp:nvSpPr>
      <dsp:spPr>
        <a:xfrm>
          <a:off x="5624408" y="1593372"/>
          <a:ext cx="2199649" cy="139677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Your Input</a:t>
          </a:r>
        </a:p>
      </dsp:txBody>
      <dsp:txXfrm>
        <a:off x="5665318" y="1634282"/>
        <a:ext cx="2117829" cy="1314957"/>
      </dsp:txXfrm>
    </dsp:sp>
    <dsp:sp modelId="{0CECB000-62FF-4C44-8F44-34D5800E9FDF}">
      <dsp:nvSpPr>
        <dsp:cNvPr id="0" name=""/>
        <dsp:cNvSpPr/>
      </dsp:nvSpPr>
      <dsp:spPr>
        <a:xfrm>
          <a:off x="8068463" y="1361187"/>
          <a:ext cx="2199649" cy="139677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8E1F8B-249E-4618-A7C9-46D989E03B15}">
      <dsp:nvSpPr>
        <dsp:cNvPr id="0" name=""/>
        <dsp:cNvSpPr/>
      </dsp:nvSpPr>
      <dsp:spPr>
        <a:xfrm>
          <a:off x="8312869" y="1593372"/>
          <a:ext cx="2199649" cy="139677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The Future</a:t>
          </a:r>
        </a:p>
      </dsp:txBody>
      <dsp:txXfrm>
        <a:off x="8353779" y="1634282"/>
        <a:ext cx="2117829" cy="131495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4A498C-7FFA-4715-BD55-FEA27BEC1BE7}" type="datetimeFigureOut">
              <a:rPr lang="en-GB" smtClean="0"/>
              <a:t>11/10/2023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2A2BE7-517C-4FCF-8FB1-F71B6840BABD}" type="slidenum">
              <a:rPr lang="en-GB" smtClean="0"/>
              <a:t>‹#›</a:t>
            </a:fld>
            <a:endParaRPr lang="en-GB"/>
          </a:p>
        </p:txBody>
      </p:sp>
    </p:spTree>
    <p:extLst>
      <p:ext uri="{BB962C8B-B14F-4D97-AF65-F5344CB8AC3E}">
        <p14:creationId xmlns:p14="http://schemas.microsoft.com/office/powerpoint/2010/main" val="1700628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Bev welcome</a:t>
            </a:r>
            <a:endParaRPr lang="en-GB"/>
          </a:p>
        </p:txBody>
      </p:sp>
      <p:sp>
        <p:nvSpPr>
          <p:cNvPr id="4" name="Slide Number Placeholder 3"/>
          <p:cNvSpPr>
            <a:spLocks noGrp="1"/>
          </p:cNvSpPr>
          <p:nvPr>
            <p:ph type="sldNum" sz="quarter" idx="5"/>
          </p:nvPr>
        </p:nvSpPr>
        <p:spPr/>
        <p:txBody>
          <a:bodyPr/>
          <a:lstStyle/>
          <a:p>
            <a:fld id="{C92A2BE7-517C-4FCF-8FB1-F71B6840BABD}" type="slidenum">
              <a:rPr lang="en-GB" smtClean="0"/>
              <a:t>1</a:t>
            </a:fld>
            <a:endParaRPr lang="en-GB"/>
          </a:p>
        </p:txBody>
      </p:sp>
    </p:spTree>
    <p:extLst>
      <p:ext uri="{BB962C8B-B14F-4D97-AF65-F5344CB8AC3E}">
        <p14:creationId xmlns:p14="http://schemas.microsoft.com/office/powerpoint/2010/main" val="510610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Andrew - So we have stamped our aims – what</a:t>
            </a:r>
            <a:r>
              <a:rPr lang="en-US" baseline="0"/>
              <a:t> we want is a thriving Cornwall with equal opportunities to work, health, training.  AND so we will challenge, and do what we have always done – we will join up services, assist residents and communities to better outcomes</a:t>
            </a:r>
            <a:endParaRPr lang="en-GB"/>
          </a:p>
        </p:txBody>
      </p:sp>
      <p:sp>
        <p:nvSpPr>
          <p:cNvPr id="4" name="Slide Number Placeholder 3"/>
          <p:cNvSpPr>
            <a:spLocks noGrp="1"/>
          </p:cNvSpPr>
          <p:nvPr>
            <p:ph type="sldNum" sz="quarter" idx="5"/>
          </p:nvPr>
        </p:nvSpPr>
        <p:spPr/>
        <p:txBody>
          <a:bodyPr/>
          <a:lstStyle/>
          <a:p>
            <a:fld id="{C92A2BE7-517C-4FCF-8FB1-F71B6840BABD}" type="slidenum">
              <a:rPr lang="en-GB" smtClean="0"/>
              <a:t>10</a:t>
            </a:fld>
            <a:endParaRPr lang="en-GB"/>
          </a:p>
        </p:txBody>
      </p:sp>
    </p:spTree>
    <p:extLst>
      <p:ext uri="{BB962C8B-B14F-4D97-AF65-F5344CB8AC3E}">
        <p14:creationId xmlns:p14="http://schemas.microsoft.com/office/powerpoint/2010/main" val="1505341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Andrew – We will retain our strategic role addressing</a:t>
            </a:r>
            <a:r>
              <a:rPr lang="en-US" baseline="0"/>
              <a:t> Social economic and environmental themes.  We will continue to work alongside hundreds of partners across sectors.  We will retain a unique impartial challenge.  Guiding with resource sheets and information that is up to date every week.</a:t>
            </a:r>
            <a:endParaRPr lang="en-GB"/>
          </a:p>
        </p:txBody>
      </p:sp>
      <p:sp>
        <p:nvSpPr>
          <p:cNvPr id="4" name="Slide Number Placeholder 3"/>
          <p:cNvSpPr>
            <a:spLocks noGrp="1"/>
          </p:cNvSpPr>
          <p:nvPr>
            <p:ph type="sldNum" sz="quarter" idx="5"/>
          </p:nvPr>
        </p:nvSpPr>
        <p:spPr/>
        <p:txBody>
          <a:bodyPr/>
          <a:lstStyle/>
          <a:p>
            <a:fld id="{C92A2BE7-517C-4FCF-8FB1-F71B6840BABD}" type="slidenum">
              <a:rPr lang="en-GB" smtClean="0"/>
              <a:t>11</a:t>
            </a:fld>
            <a:endParaRPr lang="en-GB"/>
          </a:p>
        </p:txBody>
      </p:sp>
    </p:spTree>
    <p:extLst>
      <p:ext uri="{BB962C8B-B14F-4D97-AF65-F5344CB8AC3E}">
        <p14:creationId xmlns:p14="http://schemas.microsoft.com/office/powerpoint/2010/main" val="13149203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Bev -  We will remain pro-active,</a:t>
            </a:r>
            <a:r>
              <a:rPr lang="en-US" baseline="0"/>
              <a:t> looking ahead, never duplicating.  Work has always been our focus supporting those towards and into work but also those who are suffering in-work poverty.</a:t>
            </a:r>
            <a:endParaRPr lang="en-GB"/>
          </a:p>
        </p:txBody>
      </p:sp>
      <p:sp>
        <p:nvSpPr>
          <p:cNvPr id="4" name="Slide Number Placeholder 3"/>
          <p:cNvSpPr>
            <a:spLocks noGrp="1"/>
          </p:cNvSpPr>
          <p:nvPr>
            <p:ph type="sldNum" sz="quarter" idx="5"/>
          </p:nvPr>
        </p:nvSpPr>
        <p:spPr/>
        <p:txBody>
          <a:bodyPr/>
          <a:lstStyle/>
          <a:p>
            <a:fld id="{C92A2BE7-517C-4FCF-8FB1-F71B6840BABD}" type="slidenum">
              <a:rPr lang="en-GB" smtClean="0"/>
              <a:t>12</a:t>
            </a:fld>
            <a:endParaRPr lang="en-GB"/>
          </a:p>
        </p:txBody>
      </p:sp>
    </p:spTree>
    <p:extLst>
      <p:ext uri="{BB962C8B-B14F-4D97-AF65-F5344CB8AC3E}">
        <p14:creationId xmlns:p14="http://schemas.microsoft.com/office/powerpoint/2010/main" val="12664230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Bev – and here is The Core Team</a:t>
            </a:r>
            <a:endParaRPr lang="en-GB"/>
          </a:p>
        </p:txBody>
      </p:sp>
      <p:sp>
        <p:nvSpPr>
          <p:cNvPr id="4" name="Slide Number Placeholder 3"/>
          <p:cNvSpPr>
            <a:spLocks noGrp="1"/>
          </p:cNvSpPr>
          <p:nvPr>
            <p:ph type="sldNum" sz="quarter" idx="5"/>
          </p:nvPr>
        </p:nvSpPr>
        <p:spPr/>
        <p:txBody>
          <a:bodyPr/>
          <a:lstStyle/>
          <a:p>
            <a:fld id="{C92A2BE7-517C-4FCF-8FB1-F71B6840BABD}" type="slidenum">
              <a:rPr lang="en-GB" smtClean="0"/>
              <a:t>13</a:t>
            </a:fld>
            <a:endParaRPr lang="en-GB"/>
          </a:p>
        </p:txBody>
      </p:sp>
    </p:spTree>
    <p:extLst>
      <p:ext uri="{BB962C8B-B14F-4D97-AF65-F5344CB8AC3E}">
        <p14:creationId xmlns:p14="http://schemas.microsoft.com/office/powerpoint/2010/main" val="33840292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Bev – We loved this photo = &gt;  So the team took </a:t>
            </a:r>
            <a:r>
              <a:rPr lang="en-US" err="1"/>
              <a:t>alook</a:t>
            </a:r>
            <a:r>
              <a:rPr lang="en-US"/>
              <a:t> back at the 20 years so far</a:t>
            </a:r>
            <a:endParaRPr lang="en-GB"/>
          </a:p>
        </p:txBody>
      </p:sp>
      <p:sp>
        <p:nvSpPr>
          <p:cNvPr id="4" name="Slide Number Placeholder 3"/>
          <p:cNvSpPr>
            <a:spLocks noGrp="1"/>
          </p:cNvSpPr>
          <p:nvPr>
            <p:ph type="sldNum" sz="quarter" idx="5"/>
          </p:nvPr>
        </p:nvSpPr>
        <p:spPr/>
        <p:txBody>
          <a:bodyPr/>
          <a:lstStyle/>
          <a:p>
            <a:fld id="{C92A2BE7-517C-4FCF-8FB1-F71B6840BABD}" type="slidenum">
              <a:rPr lang="en-GB" smtClean="0"/>
              <a:t>14</a:t>
            </a:fld>
            <a:endParaRPr lang="en-GB"/>
          </a:p>
        </p:txBody>
      </p:sp>
    </p:spTree>
    <p:extLst>
      <p:ext uri="{BB962C8B-B14F-4D97-AF65-F5344CB8AC3E}">
        <p14:creationId xmlns:p14="http://schemas.microsoft.com/office/powerpoint/2010/main" val="2364122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Bev – so we have to consider how we have supported and challenged over the past 20 years – For Who?  Lets Start with our partners</a:t>
            </a:r>
            <a:endParaRPr lang="en-GB"/>
          </a:p>
        </p:txBody>
      </p:sp>
      <p:sp>
        <p:nvSpPr>
          <p:cNvPr id="4" name="Slide Number Placeholder 3"/>
          <p:cNvSpPr>
            <a:spLocks noGrp="1"/>
          </p:cNvSpPr>
          <p:nvPr>
            <p:ph type="sldNum" sz="quarter" idx="5"/>
          </p:nvPr>
        </p:nvSpPr>
        <p:spPr/>
        <p:txBody>
          <a:bodyPr/>
          <a:lstStyle/>
          <a:p>
            <a:fld id="{C92A2BE7-517C-4FCF-8FB1-F71B6840BABD}" type="slidenum">
              <a:rPr lang="en-GB" smtClean="0"/>
              <a:t>15</a:t>
            </a:fld>
            <a:endParaRPr lang="en-GB"/>
          </a:p>
        </p:txBody>
      </p:sp>
    </p:spTree>
    <p:extLst>
      <p:ext uri="{BB962C8B-B14F-4D97-AF65-F5344CB8AC3E}">
        <p14:creationId xmlns:p14="http://schemas.microsoft.com/office/powerpoint/2010/main" val="1059879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Bev - We have visited the Islands of Scilly for over 10 years – first working to look at child poverty but more recently focusing on Winter Wellbeing and we will hear for Joel later who is our Man of the </a:t>
            </a:r>
            <a:r>
              <a:rPr lang="en-US" err="1"/>
              <a:t>Scillies</a:t>
            </a:r>
            <a:r>
              <a:rPr lang="en-US"/>
              <a:t>.</a:t>
            </a:r>
            <a:endParaRPr lang="en-GB"/>
          </a:p>
        </p:txBody>
      </p:sp>
      <p:sp>
        <p:nvSpPr>
          <p:cNvPr id="4" name="Slide Number Placeholder 3"/>
          <p:cNvSpPr>
            <a:spLocks noGrp="1"/>
          </p:cNvSpPr>
          <p:nvPr>
            <p:ph type="sldNum" sz="quarter" idx="5"/>
          </p:nvPr>
        </p:nvSpPr>
        <p:spPr/>
        <p:txBody>
          <a:bodyPr/>
          <a:lstStyle/>
          <a:p>
            <a:fld id="{C92A2BE7-517C-4FCF-8FB1-F71B6840BABD}" type="slidenum">
              <a:rPr lang="en-GB" smtClean="0"/>
              <a:t>16</a:t>
            </a:fld>
            <a:endParaRPr lang="en-GB"/>
          </a:p>
        </p:txBody>
      </p:sp>
    </p:spTree>
    <p:extLst>
      <p:ext uri="{BB962C8B-B14F-4D97-AF65-F5344CB8AC3E}">
        <p14:creationId xmlns:p14="http://schemas.microsoft.com/office/powerpoint/2010/main" val="9168498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Bev -  We helped the CAB in Cornwall come together as one organization in 2005 rather than several bureaus</a:t>
            </a:r>
            <a:endParaRPr lang="en-GB"/>
          </a:p>
        </p:txBody>
      </p:sp>
      <p:sp>
        <p:nvSpPr>
          <p:cNvPr id="4" name="Slide Number Placeholder 3"/>
          <p:cNvSpPr>
            <a:spLocks noGrp="1"/>
          </p:cNvSpPr>
          <p:nvPr>
            <p:ph type="sldNum" sz="quarter" idx="5"/>
          </p:nvPr>
        </p:nvSpPr>
        <p:spPr/>
        <p:txBody>
          <a:bodyPr/>
          <a:lstStyle/>
          <a:p>
            <a:fld id="{C92A2BE7-517C-4FCF-8FB1-F71B6840BABD}" type="slidenum">
              <a:rPr lang="en-GB" smtClean="0"/>
              <a:t>17</a:t>
            </a:fld>
            <a:endParaRPr lang="en-GB"/>
          </a:p>
        </p:txBody>
      </p:sp>
    </p:spTree>
    <p:extLst>
      <p:ext uri="{BB962C8B-B14F-4D97-AF65-F5344CB8AC3E}">
        <p14:creationId xmlns:p14="http://schemas.microsoft.com/office/powerpoint/2010/main" val="3947447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Bev – Working with Ruby Wax we highlighted mental wellbeing – and shared our work in Sweden, Germany, France and Poland</a:t>
            </a:r>
            <a:endParaRPr lang="en-GB" dirty="0"/>
          </a:p>
        </p:txBody>
      </p:sp>
      <p:sp>
        <p:nvSpPr>
          <p:cNvPr id="4" name="Slide Number Placeholder 3"/>
          <p:cNvSpPr>
            <a:spLocks noGrp="1"/>
          </p:cNvSpPr>
          <p:nvPr>
            <p:ph type="sldNum" sz="quarter" idx="5"/>
          </p:nvPr>
        </p:nvSpPr>
        <p:spPr/>
        <p:txBody>
          <a:bodyPr/>
          <a:lstStyle/>
          <a:p>
            <a:fld id="{C92A2BE7-517C-4FCF-8FB1-F71B6840BABD}" type="slidenum">
              <a:rPr lang="en-GB" smtClean="0"/>
              <a:t>18</a:t>
            </a:fld>
            <a:endParaRPr lang="en-GB"/>
          </a:p>
        </p:txBody>
      </p:sp>
    </p:spTree>
    <p:extLst>
      <p:ext uri="{BB962C8B-B14F-4D97-AF65-F5344CB8AC3E}">
        <p14:creationId xmlns:p14="http://schemas.microsoft.com/office/powerpoint/2010/main" val="6574212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Ruby Wax conference was a tough one but we kept smiling</a:t>
            </a:r>
          </a:p>
          <a:p>
            <a:endParaRPr lang="en-GB" dirty="0"/>
          </a:p>
        </p:txBody>
      </p:sp>
      <p:sp>
        <p:nvSpPr>
          <p:cNvPr id="4" name="Slide Number Placeholder 3"/>
          <p:cNvSpPr>
            <a:spLocks noGrp="1"/>
          </p:cNvSpPr>
          <p:nvPr>
            <p:ph type="sldNum" sz="quarter" idx="5"/>
          </p:nvPr>
        </p:nvSpPr>
        <p:spPr/>
        <p:txBody>
          <a:bodyPr/>
          <a:lstStyle/>
          <a:p>
            <a:fld id="{C92A2BE7-517C-4FCF-8FB1-F71B6840BABD}" type="slidenum">
              <a:rPr lang="en-GB" smtClean="0"/>
              <a:t>19</a:t>
            </a:fld>
            <a:endParaRPr lang="en-GB"/>
          </a:p>
        </p:txBody>
      </p:sp>
    </p:spTree>
    <p:extLst>
      <p:ext uri="{BB962C8B-B14F-4D97-AF65-F5344CB8AC3E}">
        <p14:creationId xmlns:p14="http://schemas.microsoft.com/office/powerpoint/2010/main" val="239897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Bev - Thank you to Cllr Mike Thomas for being a hands on</a:t>
            </a:r>
            <a:r>
              <a:rPr lang="en-US" baseline="0"/>
              <a:t> Chair who challenges and supports us.</a:t>
            </a:r>
            <a:endParaRPr lang="en-GB"/>
          </a:p>
        </p:txBody>
      </p:sp>
      <p:sp>
        <p:nvSpPr>
          <p:cNvPr id="4" name="Slide Number Placeholder 3"/>
          <p:cNvSpPr>
            <a:spLocks noGrp="1"/>
          </p:cNvSpPr>
          <p:nvPr>
            <p:ph type="sldNum" sz="quarter" idx="5"/>
          </p:nvPr>
        </p:nvSpPr>
        <p:spPr/>
        <p:txBody>
          <a:bodyPr/>
          <a:lstStyle/>
          <a:p>
            <a:fld id="{C92A2BE7-517C-4FCF-8FB1-F71B6840BABD}" type="slidenum">
              <a:rPr lang="en-GB" smtClean="0"/>
              <a:t>2</a:t>
            </a:fld>
            <a:endParaRPr lang="en-GB"/>
          </a:p>
        </p:txBody>
      </p:sp>
    </p:spTree>
    <p:extLst>
      <p:ext uri="{BB962C8B-B14F-4D97-AF65-F5344CB8AC3E}">
        <p14:creationId xmlns:p14="http://schemas.microsoft.com/office/powerpoint/2010/main" val="24524986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Bev – Some will remember our Migrant Workers Welcome Pack back in 2005 – written languages – this was acclaimed Nationally as  driving the work to keep our migrant workers not only safe but welcomed</a:t>
            </a:r>
            <a:endParaRPr lang="en-GB" dirty="0"/>
          </a:p>
        </p:txBody>
      </p:sp>
      <p:sp>
        <p:nvSpPr>
          <p:cNvPr id="4" name="Slide Number Placeholder 3"/>
          <p:cNvSpPr>
            <a:spLocks noGrp="1"/>
          </p:cNvSpPr>
          <p:nvPr>
            <p:ph type="sldNum" sz="quarter" idx="5"/>
          </p:nvPr>
        </p:nvSpPr>
        <p:spPr/>
        <p:txBody>
          <a:bodyPr/>
          <a:lstStyle/>
          <a:p>
            <a:fld id="{C92A2BE7-517C-4FCF-8FB1-F71B6840BABD}" type="slidenum">
              <a:rPr lang="en-GB" smtClean="0"/>
              <a:t>20</a:t>
            </a:fld>
            <a:endParaRPr lang="en-GB"/>
          </a:p>
        </p:txBody>
      </p:sp>
    </p:spTree>
    <p:extLst>
      <p:ext uri="{BB962C8B-B14F-4D97-AF65-F5344CB8AC3E}">
        <p14:creationId xmlns:p14="http://schemas.microsoft.com/office/powerpoint/2010/main" val="37925370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Bev - WE raised subjects like Menopause before many others dared to raise the </a:t>
            </a:r>
            <a:r>
              <a:rPr lang="en-US" dirty="0" err="1"/>
              <a:t>taboe</a:t>
            </a:r>
            <a:r>
              <a:rPr lang="en-US" dirty="0"/>
              <a:t>.    </a:t>
            </a:r>
            <a:endParaRPr lang="en-GB" dirty="0"/>
          </a:p>
        </p:txBody>
      </p:sp>
      <p:sp>
        <p:nvSpPr>
          <p:cNvPr id="4" name="Slide Number Placeholder 3"/>
          <p:cNvSpPr>
            <a:spLocks noGrp="1"/>
          </p:cNvSpPr>
          <p:nvPr>
            <p:ph type="sldNum" sz="quarter" idx="5"/>
          </p:nvPr>
        </p:nvSpPr>
        <p:spPr/>
        <p:txBody>
          <a:bodyPr/>
          <a:lstStyle/>
          <a:p>
            <a:fld id="{C92A2BE7-517C-4FCF-8FB1-F71B6840BABD}" type="slidenum">
              <a:rPr lang="en-GB" smtClean="0"/>
              <a:t>21</a:t>
            </a:fld>
            <a:endParaRPr lang="en-GB"/>
          </a:p>
        </p:txBody>
      </p:sp>
    </p:spTree>
    <p:extLst>
      <p:ext uri="{BB962C8B-B14F-4D97-AF65-F5344CB8AC3E}">
        <p14:creationId xmlns:p14="http://schemas.microsoft.com/office/powerpoint/2010/main" val="28880895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Bev -  We launched Helston and the Lizard Works  - which as the forerunner of Village Works</a:t>
            </a:r>
            <a:endParaRPr lang="en-GB" dirty="0"/>
          </a:p>
        </p:txBody>
      </p:sp>
      <p:sp>
        <p:nvSpPr>
          <p:cNvPr id="4" name="Slide Number Placeholder 3"/>
          <p:cNvSpPr>
            <a:spLocks noGrp="1"/>
          </p:cNvSpPr>
          <p:nvPr>
            <p:ph type="sldNum" sz="quarter" idx="5"/>
          </p:nvPr>
        </p:nvSpPr>
        <p:spPr/>
        <p:txBody>
          <a:bodyPr/>
          <a:lstStyle/>
          <a:p>
            <a:fld id="{C92A2BE7-517C-4FCF-8FB1-F71B6840BABD}" type="slidenum">
              <a:rPr lang="en-GB" smtClean="0"/>
              <a:t>22</a:t>
            </a:fld>
            <a:endParaRPr lang="en-GB"/>
          </a:p>
        </p:txBody>
      </p:sp>
    </p:spTree>
    <p:extLst>
      <p:ext uri="{BB962C8B-B14F-4D97-AF65-F5344CB8AC3E}">
        <p14:creationId xmlns:p14="http://schemas.microsoft.com/office/powerpoint/2010/main" val="1532742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Sapphire in 2015 we moved into County Hall – I wasn’t with the team at the time but know they found it strange but it also had its benefits</a:t>
            </a:r>
            <a:endParaRPr lang="en-GB" dirty="0"/>
          </a:p>
        </p:txBody>
      </p:sp>
      <p:sp>
        <p:nvSpPr>
          <p:cNvPr id="4" name="Slide Number Placeholder 3"/>
          <p:cNvSpPr>
            <a:spLocks noGrp="1"/>
          </p:cNvSpPr>
          <p:nvPr>
            <p:ph type="sldNum" sz="quarter" idx="5"/>
          </p:nvPr>
        </p:nvSpPr>
        <p:spPr/>
        <p:txBody>
          <a:bodyPr/>
          <a:lstStyle/>
          <a:p>
            <a:fld id="{C92A2BE7-517C-4FCF-8FB1-F71B6840BABD}" type="slidenum">
              <a:rPr lang="en-GB" smtClean="0"/>
              <a:t>23</a:t>
            </a:fld>
            <a:endParaRPr lang="en-GB"/>
          </a:p>
        </p:txBody>
      </p:sp>
    </p:spTree>
    <p:extLst>
      <p:ext uri="{BB962C8B-B14F-4D97-AF65-F5344CB8AC3E}">
        <p14:creationId xmlns:p14="http://schemas.microsoft.com/office/powerpoint/2010/main" val="369038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Sapphire – when in County Hall we worked closely with Social Services – we supported the County’s Social Workers which led to Inclusion Matters and we retain our links with Social Workers who regularly call us for advice and support when they don’t know where to turn</a:t>
            </a:r>
            <a:endParaRPr lang="en-GB" dirty="0"/>
          </a:p>
        </p:txBody>
      </p:sp>
      <p:sp>
        <p:nvSpPr>
          <p:cNvPr id="4" name="Slide Number Placeholder 3"/>
          <p:cNvSpPr>
            <a:spLocks noGrp="1"/>
          </p:cNvSpPr>
          <p:nvPr>
            <p:ph type="sldNum" sz="quarter" idx="5"/>
          </p:nvPr>
        </p:nvSpPr>
        <p:spPr/>
        <p:txBody>
          <a:bodyPr/>
          <a:lstStyle/>
          <a:p>
            <a:fld id="{C92A2BE7-517C-4FCF-8FB1-F71B6840BABD}" type="slidenum">
              <a:rPr lang="en-GB" smtClean="0"/>
              <a:t>24</a:t>
            </a:fld>
            <a:endParaRPr lang="en-GB"/>
          </a:p>
        </p:txBody>
      </p:sp>
    </p:spTree>
    <p:extLst>
      <p:ext uri="{BB962C8B-B14F-4D97-AF65-F5344CB8AC3E}">
        <p14:creationId xmlns:p14="http://schemas.microsoft.com/office/powerpoint/2010/main" val="7035694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r>
              <a:rPr lang="en-GB"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The Village Works Project concluded on the 30 September 2022. The project began in April 2019, gained momentum in Oct 2019, and finished in Sept 2022. It helped 399 people in need, over 3 years.</a:t>
            </a:r>
          </a:p>
          <a:p>
            <a:pPr marL="457200"/>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solidFill>
                  <a:srgbClr val="333333"/>
                </a:solidFill>
                <a:effectLst/>
                <a:latin typeface="Arial" panose="020B0604020202020204" pitchFamily="34" charset="0"/>
                <a:ea typeface="Calibri" panose="020F0502020204030204" pitchFamily="34" charset="0"/>
              </a:rPr>
              <a:t>Remarkably, given the challenges of Covid, almost all outcomes and targets were achieved. The final report from our evaluation provider </a:t>
            </a:r>
            <a:r>
              <a:rPr lang="en-GB" sz="1800" dirty="0" err="1">
                <a:solidFill>
                  <a:srgbClr val="333333"/>
                </a:solidFill>
                <a:effectLst/>
                <a:latin typeface="Arial" panose="020B0604020202020204" pitchFamily="34" charset="0"/>
                <a:ea typeface="Calibri" panose="020F0502020204030204" pitchFamily="34" charset="0"/>
              </a:rPr>
              <a:t>Kovia</a:t>
            </a:r>
            <a:r>
              <a:rPr lang="en-GB" sz="1800" dirty="0">
                <a:solidFill>
                  <a:srgbClr val="333333"/>
                </a:solidFill>
                <a:effectLst/>
                <a:latin typeface="Arial" panose="020B0604020202020204" pitchFamily="34" charset="0"/>
                <a:ea typeface="Calibri" panose="020F0502020204030204" pitchFamily="34" charset="0"/>
              </a:rPr>
              <a:t> showed that, for the £802,000 cost of the project, the benefit was valued at around £9.56m, giving a benefit of £11.92 for every £1 spent. </a:t>
            </a:r>
          </a:p>
          <a:p>
            <a:endParaRPr lang="en-GB" sz="1800" dirty="0">
              <a:solidFill>
                <a:srgbClr val="333333"/>
              </a:solidFill>
              <a:effectLst/>
              <a:latin typeface="Arial" panose="020B0604020202020204" pitchFamily="34" charset="0"/>
            </a:endParaRPr>
          </a:p>
          <a:p>
            <a:endParaRPr lang="en-GB" sz="1800" dirty="0">
              <a:solidFill>
                <a:srgbClr val="333333"/>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i="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“The most significant effects of the project were on the customers’ confidence, self-esteem and mental health, and likely relate to the way Village Works is structured to reach the most isolated individuals.”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C92A2BE7-517C-4FCF-8FB1-F71B6840BABD}" type="slidenum">
              <a:rPr lang="en-GB" smtClean="0"/>
              <a:t>25</a:t>
            </a:fld>
            <a:endParaRPr lang="en-GB"/>
          </a:p>
        </p:txBody>
      </p:sp>
    </p:spTree>
    <p:extLst>
      <p:ext uri="{BB962C8B-B14F-4D97-AF65-F5344CB8AC3E}">
        <p14:creationId xmlns:p14="http://schemas.microsoft.com/office/powerpoint/2010/main" val="24907363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Sapphire – this is our model of working – with individuals and families having equality of opportunity</a:t>
            </a:r>
            <a:endParaRPr lang="en-GB" dirty="0"/>
          </a:p>
        </p:txBody>
      </p:sp>
      <p:sp>
        <p:nvSpPr>
          <p:cNvPr id="4" name="Slide Number Placeholder 3"/>
          <p:cNvSpPr>
            <a:spLocks noGrp="1"/>
          </p:cNvSpPr>
          <p:nvPr>
            <p:ph type="sldNum" sz="quarter" idx="5"/>
          </p:nvPr>
        </p:nvSpPr>
        <p:spPr/>
        <p:txBody>
          <a:bodyPr/>
          <a:lstStyle/>
          <a:p>
            <a:fld id="{C92A2BE7-517C-4FCF-8FB1-F71B6840BABD}" type="slidenum">
              <a:rPr lang="en-GB" smtClean="0"/>
              <a:t>26</a:t>
            </a:fld>
            <a:endParaRPr lang="en-GB"/>
          </a:p>
        </p:txBody>
      </p:sp>
    </p:spTree>
    <p:extLst>
      <p:ext uri="{BB962C8B-B14F-4D97-AF65-F5344CB8AC3E}">
        <p14:creationId xmlns:p14="http://schemas.microsoft.com/office/powerpoint/2010/main" val="2931684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Sapphire – I am the core of the Inclusion Cornwall Hub where we take referrals primarily from partners.   We respond by listening, knowing what is out there and offering self-responsibility.   We go further by not just supporting the partner or individual BUT also challenge and support </a:t>
            </a:r>
            <a:r>
              <a:rPr lang="en-US" dirty="0" err="1"/>
              <a:t>organisations</a:t>
            </a:r>
            <a:r>
              <a:rPr lang="en-US" dirty="0"/>
              <a:t> who may have not provided a top quality resolution for their customer.  WE build their capacity to get it right for the next customer.  </a:t>
            </a:r>
            <a:endParaRPr lang="en-GB" dirty="0"/>
          </a:p>
        </p:txBody>
      </p:sp>
      <p:sp>
        <p:nvSpPr>
          <p:cNvPr id="4" name="Slide Number Placeholder 3"/>
          <p:cNvSpPr>
            <a:spLocks noGrp="1"/>
          </p:cNvSpPr>
          <p:nvPr>
            <p:ph type="sldNum" sz="quarter" idx="5"/>
          </p:nvPr>
        </p:nvSpPr>
        <p:spPr/>
        <p:txBody>
          <a:bodyPr/>
          <a:lstStyle/>
          <a:p>
            <a:fld id="{C92A2BE7-517C-4FCF-8FB1-F71B6840BABD}" type="slidenum">
              <a:rPr lang="en-GB" smtClean="0"/>
              <a:t>27</a:t>
            </a:fld>
            <a:endParaRPr lang="en-GB"/>
          </a:p>
        </p:txBody>
      </p:sp>
    </p:spTree>
    <p:extLst>
      <p:ext uri="{BB962C8B-B14F-4D97-AF65-F5344CB8AC3E}">
        <p14:creationId xmlns:p14="http://schemas.microsoft.com/office/powerpoint/2010/main" val="15539726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Bev – we provide information for our partners when they don’t know where to turn</a:t>
            </a:r>
            <a:endParaRPr lang="en-GB" dirty="0"/>
          </a:p>
        </p:txBody>
      </p:sp>
      <p:sp>
        <p:nvSpPr>
          <p:cNvPr id="4" name="Slide Number Placeholder 3"/>
          <p:cNvSpPr>
            <a:spLocks noGrp="1"/>
          </p:cNvSpPr>
          <p:nvPr>
            <p:ph type="sldNum" sz="quarter" idx="5"/>
          </p:nvPr>
        </p:nvSpPr>
        <p:spPr/>
        <p:txBody>
          <a:bodyPr/>
          <a:lstStyle/>
          <a:p>
            <a:fld id="{C92A2BE7-517C-4FCF-8FB1-F71B6840BABD}" type="slidenum">
              <a:rPr lang="en-GB" smtClean="0"/>
              <a:t>28</a:t>
            </a:fld>
            <a:endParaRPr lang="en-GB"/>
          </a:p>
        </p:txBody>
      </p:sp>
    </p:spTree>
    <p:extLst>
      <p:ext uri="{BB962C8B-B14F-4D97-AF65-F5344CB8AC3E}">
        <p14:creationId xmlns:p14="http://schemas.microsoft.com/office/powerpoint/2010/main" val="29042179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BEV – Cross sector delivery is critical so we do not work in SILO’s.  And we have always worked on the view we provide a hand up rather than a hand out giving people the confidence to support themselves.   Early intervention has been tough during Covid but we aim to go back to this driver to ensure we are looking at preventing poverty and exclusion.</a:t>
            </a:r>
            <a:endParaRPr lang="en-GB" dirty="0"/>
          </a:p>
        </p:txBody>
      </p:sp>
      <p:sp>
        <p:nvSpPr>
          <p:cNvPr id="4" name="Slide Number Placeholder 3"/>
          <p:cNvSpPr>
            <a:spLocks noGrp="1"/>
          </p:cNvSpPr>
          <p:nvPr>
            <p:ph type="sldNum" sz="quarter" idx="10"/>
          </p:nvPr>
        </p:nvSpPr>
        <p:spPr/>
        <p:txBody>
          <a:bodyPr/>
          <a:lstStyle/>
          <a:p>
            <a:fld id="{9ACA3792-48F0-4E3E-B5C9-EADD7616F902}" type="slidenum">
              <a:rPr lang="en-GB" smtClean="0"/>
              <a:t>29</a:t>
            </a:fld>
            <a:endParaRPr lang="en-GB"/>
          </a:p>
        </p:txBody>
      </p:sp>
    </p:spTree>
    <p:extLst>
      <p:ext uri="{BB962C8B-B14F-4D97-AF65-F5344CB8AC3E}">
        <p14:creationId xmlns:p14="http://schemas.microsoft.com/office/powerpoint/2010/main" val="3540592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we enter our 20</a:t>
            </a:r>
            <a:r>
              <a:rPr lang="en-US" baseline="30000"/>
              <a:t>th</a:t>
            </a:r>
            <a:r>
              <a:rPr lang="en-US"/>
              <a:t> Year we should remember our previous Chair’s – Carolyn, David and John – Thank you to all of them</a:t>
            </a:r>
            <a:endParaRPr lang="en-GB"/>
          </a:p>
        </p:txBody>
      </p:sp>
      <p:sp>
        <p:nvSpPr>
          <p:cNvPr id="4" name="Slide Number Placeholder 3"/>
          <p:cNvSpPr>
            <a:spLocks noGrp="1"/>
          </p:cNvSpPr>
          <p:nvPr>
            <p:ph type="sldNum" sz="quarter" idx="5"/>
          </p:nvPr>
        </p:nvSpPr>
        <p:spPr/>
        <p:txBody>
          <a:bodyPr/>
          <a:lstStyle/>
          <a:p>
            <a:fld id="{C92A2BE7-517C-4FCF-8FB1-F71B6840BABD}" type="slidenum">
              <a:rPr lang="en-GB" smtClean="0"/>
              <a:t>3</a:t>
            </a:fld>
            <a:endParaRPr lang="en-GB"/>
          </a:p>
        </p:txBody>
      </p:sp>
    </p:spTree>
    <p:extLst>
      <p:ext uri="{BB962C8B-B14F-4D97-AF65-F5344CB8AC3E}">
        <p14:creationId xmlns:p14="http://schemas.microsoft.com/office/powerpoint/2010/main" val="27906105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Bev -  Over the years our work has received recognition through awards.  Here at the LGC awards in 2019 we were commended</a:t>
            </a:r>
            <a:endParaRPr lang="en-GB" dirty="0"/>
          </a:p>
        </p:txBody>
      </p:sp>
      <p:sp>
        <p:nvSpPr>
          <p:cNvPr id="4" name="Slide Number Placeholder 3"/>
          <p:cNvSpPr>
            <a:spLocks noGrp="1"/>
          </p:cNvSpPr>
          <p:nvPr>
            <p:ph type="sldNum" sz="quarter" idx="5"/>
          </p:nvPr>
        </p:nvSpPr>
        <p:spPr/>
        <p:txBody>
          <a:bodyPr/>
          <a:lstStyle/>
          <a:p>
            <a:fld id="{C92A2BE7-517C-4FCF-8FB1-F71B6840BABD}" type="slidenum">
              <a:rPr lang="en-GB" smtClean="0"/>
              <a:t>30</a:t>
            </a:fld>
            <a:endParaRPr lang="en-GB"/>
          </a:p>
        </p:txBody>
      </p:sp>
    </p:spTree>
    <p:extLst>
      <p:ext uri="{BB962C8B-B14F-4D97-AF65-F5344CB8AC3E}">
        <p14:creationId xmlns:p14="http://schemas.microsoft.com/office/powerpoint/2010/main" val="25178245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Bev – and hear we were Winners of the Equality and Diversity Award for the </a:t>
            </a:r>
            <a:r>
              <a:rPr lang="en-US" dirty="0" err="1"/>
              <a:t>Eurropean</a:t>
            </a:r>
            <a:r>
              <a:rPr lang="en-US" dirty="0"/>
              <a:t> Social Fund but also for our Winter Wellbeing work</a:t>
            </a:r>
            <a:endParaRPr lang="en-GB" dirty="0"/>
          </a:p>
        </p:txBody>
      </p:sp>
      <p:sp>
        <p:nvSpPr>
          <p:cNvPr id="4" name="Slide Number Placeholder 3"/>
          <p:cNvSpPr>
            <a:spLocks noGrp="1"/>
          </p:cNvSpPr>
          <p:nvPr>
            <p:ph type="sldNum" sz="quarter" idx="5"/>
          </p:nvPr>
        </p:nvSpPr>
        <p:spPr/>
        <p:txBody>
          <a:bodyPr/>
          <a:lstStyle/>
          <a:p>
            <a:fld id="{C92A2BE7-517C-4FCF-8FB1-F71B6840BABD}" type="slidenum">
              <a:rPr lang="en-GB" smtClean="0"/>
              <a:t>31</a:t>
            </a:fld>
            <a:endParaRPr lang="en-GB"/>
          </a:p>
        </p:txBody>
      </p:sp>
    </p:spTree>
    <p:extLst>
      <p:ext uri="{BB962C8B-B14F-4D97-AF65-F5344CB8AC3E}">
        <p14:creationId xmlns:p14="http://schemas.microsoft.com/office/powerpoint/2010/main" val="19420811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Lisa -  So we want to celebrate our 20 years of being here for Cornwall, for being a key driver for an Inclusive Cornwall</a:t>
            </a:r>
            <a:endParaRPr lang="en-GB" dirty="0"/>
          </a:p>
        </p:txBody>
      </p:sp>
      <p:sp>
        <p:nvSpPr>
          <p:cNvPr id="4" name="Slide Number Placeholder 3"/>
          <p:cNvSpPr>
            <a:spLocks noGrp="1"/>
          </p:cNvSpPr>
          <p:nvPr>
            <p:ph type="sldNum" sz="quarter" idx="5"/>
          </p:nvPr>
        </p:nvSpPr>
        <p:spPr/>
        <p:txBody>
          <a:bodyPr/>
          <a:lstStyle/>
          <a:p>
            <a:fld id="{C92A2BE7-517C-4FCF-8FB1-F71B6840BABD}" type="slidenum">
              <a:rPr lang="en-GB" smtClean="0"/>
              <a:t>32</a:t>
            </a:fld>
            <a:endParaRPr lang="en-GB"/>
          </a:p>
        </p:txBody>
      </p:sp>
    </p:spTree>
    <p:extLst>
      <p:ext uri="{BB962C8B-B14F-4D97-AF65-F5344CB8AC3E}">
        <p14:creationId xmlns:p14="http://schemas.microsoft.com/office/powerpoint/2010/main" val="41109077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Bev – so thank you all for coming and taking part.    And I will leave you with the IC furry friends – our mascots Dexter Dog and Riley Cat.</a:t>
            </a:r>
          </a:p>
          <a:p>
            <a:endParaRPr lang="en-US" dirty="0"/>
          </a:p>
          <a:p>
            <a:r>
              <a:rPr lang="en-US" dirty="0"/>
              <a:t>We will now ask you to work on your tables to tell us of the key health and wellbeing issues that together we could tackle</a:t>
            </a:r>
            <a:r>
              <a:rPr lang="en-US"/>
              <a:t>?  </a:t>
            </a:r>
            <a:endParaRPr lang="en-GB" dirty="0"/>
          </a:p>
        </p:txBody>
      </p:sp>
      <p:sp>
        <p:nvSpPr>
          <p:cNvPr id="4" name="Slide Number Placeholder 3"/>
          <p:cNvSpPr>
            <a:spLocks noGrp="1"/>
          </p:cNvSpPr>
          <p:nvPr>
            <p:ph type="sldNum" sz="quarter" idx="5"/>
          </p:nvPr>
        </p:nvSpPr>
        <p:spPr/>
        <p:txBody>
          <a:bodyPr/>
          <a:lstStyle/>
          <a:p>
            <a:fld id="{C92A2BE7-517C-4FCF-8FB1-F71B6840BABD}" type="slidenum">
              <a:rPr lang="en-GB" smtClean="0"/>
              <a:t>33</a:t>
            </a:fld>
            <a:endParaRPr lang="en-GB"/>
          </a:p>
        </p:txBody>
      </p:sp>
    </p:spTree>
    <p:extLst>
      <p:ext uri="{BB962C8B-B14F-4D97-AF65-F5344CB8AC3E}">
        <p14:creationId xmlns:p14="http://schemas.microsoft.com/office/powerpoint/2010/main" val="1591049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t>Bev - Today we will cover a quick look at 20 year!</a:t>
            </a:r>
            <a:r>
              <a:rPr lang="en-US" sz="1800" baseline="0"/>
              <a:t> We are shocked to still be here to still be NEEDED, we wanted to work our way out of being required within 5 years.  We will look at the last 12 months what we have been up to and to ask you to take part in considering how we challenge Cornwall going forward.</a:t>
            </a:r>
            <a:endParaRPr lang="en-GB" sz="1800"/>
          </a:p>
        </p:txBody>
      </p:sp>
      <p:sp>
        <p:nvSpPr>
          <p:cNvPr id="4" name="Slide Number Placeholder 3"/>
          <p:cNvSpPr>
            <a:spLocks noGrp="1"/>
          </p:cNvSpPr>
          <p:nvPr>
            <p:ph type="sldNum" sz="quarter" idx="5"/>
          </p:nvPr>
        </p:nvSpPr>
        <p:spPr/>
        <p:txBody>
          <a:bodyPr/>
          <a:lstStyle/>
          <a:p>
            <a:fld id="{C92A2BE7-517C-4FCF-8FB1-F71B6840BABD}" type="slidenum">
              <a:rPr lang="en-GB" smtClean="0"/>
              <a:t>4</a:t>
            </a:fld>
            <a:endParaRPr lang="en-GB"/>
          </a:p>
        </p:txBody>
      </p:sp>
    </p:spTree>
    <p:extLst>
      <p:ext uri="{BB962C8B-B14F-4D97-AF65-F5344CB8AC3E}">
        <p14:creationId xmlns:p14="http://schemas.microsoft.com/office/powerpoint/2010/main" val="1547700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Lisa -- &gt;  We are entering our 20</a:t>
            </a:r>
            <a:r>
              <a:rPr lang="en-US" baseline="30000"/>
              <a:t>th</a:t>
            </a:r>
            <a:r>
              <a:rPr lang="en-US"/>
              <a:t> Year we want</a:t>
            </a:r>
            <a:r>
              <a:rPr lang="en-US" baseline="0"/>
              <a:t> to celebrate and challenge</a:t>
            </a:r>
            <a:endParaRPr lang="en-GB"/>
          </a:p>
        </p:txBody>
      </p:sp>
      <p:sp>
        <p:nvSpPr>
          <p:cNvPr id="4" name="Slide Number Placeholder 3"/>
          <p:cNvSpPr>
            <a:spLocks noGrp="1"/>
          </p:cNvSpPr>
          <p:nvPr>
            <p:ph type="sldNum" sz="quarter" idx="5"/>
          </p:nvPr>
        </p:nvSpPr>
        <p:spPr/>
        <p:txBody>
          <a:bodyPr/>
          <a:lstStyle/>
          <a:p>
            <a:fld id="{C92A2BE7-517C-4FCF-8FB1-F71B6840BABD}" type="slidenum">
              <a:rPr lang="en-GB" smtClean="0"/>
              <a:t>5</a:t>
            </a:fld>
            <a:endParaRPr lang="en-GB"/>
          </a:p>
        </p:txBody>
      </p:sp>
    </p:spTree>
    <p:extLst>
      <p:ext uri="{BB962C8B-B14F-4D97-AF65-F5344CB8AC3E}">
        <p14:creationId xmlns:p14="http://schemas.microsoft.com/office/powerpoint/2010/main" val="1207052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Lisa -- &gt;  AS we have</a:t>
            </a:r>
            <a:r>
              <a:rPr lang="en-US" baseline="0"/>
              <a:t> been around for 20 years we will update our achievements and many will be surprised to see what we have been involved with over the years.  </a:t>
            </a:r>
            <a:endParaRPr lang="en-GB"/>
          </a:p>
        </p:txBody>
      </p:sp>
      <p:sp>
        <p:nvSpPr>
          <p:cNvPr id="4" name="Slide Number Placeholder 3"/>
          <p:cNvSpPr>
            <a:spLocks noGrp="1"/>
          </p:cNvSpPr>
          <p:nvPr>
            <p:ph type="sldNum" sz="quarter" idx="5"/>
          </p:nvPr>
        </p:nvSpPr>
        <p:spPr/>
        <p:txBody>
          <a:bodyPr/>
          <a:lstStyle/>
          <a:p>
            <a:fld id="{C92A2BE7-517C-4FCF-8FB1-F71B6840BABD}" type="slidenum">
              <a:rPr lang="en-GB" smtClean="0"/>
              <a:t>6</a:t>
            </a:fld>
            <a:endParaRPr lang="en-GB"/>
          </a:p>
        </p:txBody>
      </p:sp>
    </p:spTree>
    <p:extLst>
      <p:ext uri="{BB962C8B-B14F-4D97-AF65-F5344CB8AC3E}">
        <p14:creationId xmlns:p14="http://schemas.microsoft.com/office/powerpoint/2010/main" val="2957950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Lisa - Our Customers are always our focus,</a:t>
            </a:r>
            <a:r>
              <a:rPr lang="en-US" baseline="0"/>
              <a:t> our reason to challenge/support/encourage and train our partners </a:t>
            </a:r>
            <a:endParaRPr lang="en-GB"/>
          </a:p>
        </p:txBody>
      </p:sp>
      <p:sp>
        <p:nvSpPr>
          <p:cNvPr id="4" name="Slide Number Placeholder 3"/>
          <p:cNvSpPr>
            <a:spLocks noGrp="1"/>
          </p:cNvSpPr>
          <p:nvPr>
            <p:ph type="sldNum" sz="quarter" idx="5"/>
          </p:nvPr>
        </p:nvSpPr>
        <p:spPr/>
        <p:txBody>
          <a:bodyPr/>
          <a:lstStyle/>
          <a:p>
            <a:fld id="{C92A2BE7-517C-4FCF-8FB1-F71B6840BABD}" type="slidenum">
              <a:rPr lang="en-GB" smtClean="0"/>
              <a:t>7</a:t>
            </a:fld>
            <a:endParaRPr lang="en-GB"/>
          </a:p>
        </p:txBody>
      </p:sp>
    </p:spTree>
    <p:extLst>
      <p:ext uri="{BB962C8B-B14F-4D97-AF65-F5344CB8AC3E}">
        <p14:creationId xmlns:p14="http://schemas.microsoft.com/office/powerpoint/2010/main" val="16954790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Lisa - Our ageing</a:t>
            </a:r>
            <a:r>
              <a:rPr lang="en-US" baseline="0"/>
              <a:t> population as we live longer – we want them to have a higher quality of life managing multiple conditions.</a:t>
            </a:r>
            <a:endParaRPr lang="en-GB"/>
          </a:p>
        </p:txBody>
      </p:sp>
      <p:sp>
        <p:nvSpPr>
          <p:cNvPr id="4" name="Slide Number Placeholder 3"/>
          <p:cNvSpPr>
            <a:spLocks noGrp="1"/>
          </p:cNvSpPr>
          <p:nvPr>
            <p:ph type="sldNum" sz="quarter" idx="5"/>
          </p:nvPr>
        </p:nvSpPr>
        <p:spPr/>
        <p:txBody>
          <a:bodyPr/>
          <a:lstStyle/>
          <a:p>
            <a:fld id="{C92A2BE7-517C-4FCF-8FB1-F71B6840BABD}" type="slidenum">
              <a:rPr lang="en-GB" smtClean="0"/>
              <a:t>8</a:t>
            </a:fld>
            <a:endParaRPr lang="en-GB"/>
          </a:p>
        </p:txBody>
      </p:sp>
    </p:spTree>
    <p:extLst>
      <p:ext uri="{BB962C8B-B14F-4D97-AF65-F5344CB8AC3E}">
        <p14:creationId xmlns:p14="http://schemas.microsoft.com/office/powerpoint/2010/main" val="991546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Bev – So with this backdrop we wanted to take stock of our position and we asked the Steering Group for direction.  </a:t>
            </a:r>
          </a:p>
          <a:p>
            <a:endParaRPr lang="en-US"/>
          </a:p>
          <a:p>
            <a:r>
              <a:rPr lang="en-US"/>
              <a:t>Do we remain relevant and the answer was YES.  </a:t>
            </a:r>
          </a:p>
          <a:p>
            <a:r>
              <a:rPr lang="en-US"/>
              <a:t>Do we need to be stronger and the answer was YES</a:t>
            </a:r>
            <a:endParaRPr lang="en-GB"/>
          </a:p>
        </p:txBody>
      </p:sp>
      <p:sp>
        <p:nvSpPr>
          <p:cNvPr id="4" name="Slide Number Placeholder 3"/>
          <p:cNvSpPr>
            <a:spLocks noGrp="1"/>
          </p:cNvSpPr>
          <p:nvPr>
            <p:ph type="sldNum" sz="quarter" idx="5"/>
          </p:nvPr>
        </p:nvSpPr>
        <p:spPr/>
        <p:txBody>
          <a:bodyPr/>
          <a:lstStyle/>
          <a:p>
            <a:fld id="{C92A2BE7-517C-4FCF-8FB1-F71B6840BABD}" type="slidenum">
              <a:rPr lang="en-GB" smtClean="0"/>
              <a:t>9</a:t>
            </a:fld>
            <a:endParaRPr lang="en-GB"/>
          </a:p>
        </p:txBody>
      </p:sp>
    </p:spTree>
    <p:extLst>
      <p:ext uri="{BB962C8B-B14F-4D97-AF65-F5344CB8AC3E}">
        <p14:creationId xmlns:p14="http://schemas.microsoft.com/office/powerpoint/2010/main" val="3789851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D4A43-1B6D-E128-3F8A-870869499A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98BCF4B-A2F0-5A0A-2B24-7CD7AA61B4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F15C5AA-EC3D-7100-9A6B-670059D5EE22}"/>
              </a:ext>
            </a:extLst>
          </p:cNvPr>
          <p:cNvSpPr>
            <a:spLocks noGrp="1"/>
          </p:cNvSpPr>
          <p:nvPr>
            <p:ph type="dt" sz="half" idx="10"/>
          </p:nvPr>
        </p:nvSpPr>
        <p:spPr/>
        <p:txBody>
          <a:bodyPr/>
          <a:lstStyle/>
          <a:p>
            <a:fld id="{7AFDBB7E-189A-4B2C-BB60-B20255C071B9}" type="datetimeFigureOut">
              <a:rPr lang="en-GB" smtClean="0"/>
              <a:t>11/10/2023</a:t>
            </a:fld>
            <a:endParaRPr lang="en-GB"/>
          </a:p>
        </p:txBody>
      </p:sp>
      <p:sp>
        <p:nvSpPr>
          <p:cNvPr id="5" name="Footer Placeholder 4">
            <a:extLst>
              <a:ext uri="{FF2B5EF4-FFF2-40B4-BE49-F238E27FC236}">
                <a16:creationId xmlns:a16="http://schemas.microsoft.com/office/drawing/2014/main" id="{C63F1785-E026-BEB6-E56C-EEE52AF71E6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A95AC5-069B-FBEB-0928-0A4605340FCD}"/>
              </a:ext>
            </a:extLst>
          </p:cNvPr>
          <p:cNvSpPr>
            <a:spLocks noGrp="1"/>
          </p:cNvSpPr>
          <p:nvPr>
            <p:ph type="sldNum" sz="quarter" idx="12"/>
          </p:nvPr>
        </p:nvSpPr>
        <p:spPr/>
        <p:txBody>
          <a:bodyPr/>
          <a:lstStyle/>
          <a:p>
            <a:fld id="{09E56F54-461F-4658-9A5E-E4F52F7C2579}" type="slidenum">
              <a:rPr lang="en-GB" smtClean="0"/>
              <a:t>‹#›</a:t>
            </a:fld>
            <a:endParaRPr lang="en-GB"/>
          </a:p>
        </p:txBody>
      </p:sp>
    </p:spTree>
    <p:extLst>
      <p:ext uri="{BB962C8B-B14F-4D97-AF65-F5344CB8AC3E}">
        <p14:creationId xmlns:p14="http://schemas.microsoft.com/office/powerpoint/2010/main" val="3926753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7FFAA-D2B6-9117-16F6-BBD30D2475E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5A0437A-B442-D4E3-ACE6-936D25250B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7F0E46-B459-F1C6-667C-C90AAD333BAA}"/>
              </a:ext>
            </a:extLst>
          </p:cNvPr>
          <p:cNvSpPr>
            <a:spLocks noGrp="1"/>
          </p:cNvSpPr>
          <p:nvPr>
            <p:ph type="dt" sz="half" idx="10"/>
          </p:nvPr>
        </p:nvSpPr>
        <p:spPr/>
        <p:txBody>
          <a:bodyPr/>
          <a:lstStyle/>
          <a:p>
            <a:fld id="{7AFDBB7E-189A-4B2C-BB60-B20255C071B9}" type="datetimeFigureOut">
              <a:rPr lang="en-GB" smtClean="0"/>
              <a:t>11/10/2023</a:t>
            </a:fld>
            <a:endParaRPr lang="en-GB"/>
          </a:p>
        </p:txBody>
      </p:sp>
      <p:sp>
        <p:nvSpPr>
          <p:cNvPr id="5" name="Footer Placeholder 4">
            <a:extLst>
              <a:ext uri="{FF2B5EF4-FFF2-40B4-BE49-F238E27FC236}">
                <a16:creationId xmlns:a16="http://schemas.microsoft.com/office/drawing/2014/main" id="{68434D2A-2FCA-8C32-662E-386D443E07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397CAD-7BB0-C171-4F5A-AF43FDA02BC2}"/>
              </a:ext>
            </a:extLst>
          </p:cNvPr>
          <p:cNvSpPr>
            <a:spLocks noGrp="1"/>
          </p:cNvSpPr>
          <p:nvPr>
            <p:ph type="sldNum" sz="quarter" idx="12"/>
          </p:nvPr>
        </p:nvSpPr>
        <p:spPr/>
        <p:txBody>
          <a:bodyPr/>
          <a:lstStyle/>
          <a:p>
            <a:fld id="{09E56F54-461F-4658-9A5E-E4F52F7C2579}" type="slidenum">
              <a:rPr lang="en-GB" smtClean="0"/>
              <a:t>‹#›</a:t>
            </a:fld>
            <a:endParaRPr lang="en-GB"/>
          </a:p>
        </p:txBody>
      </p:sp>
    </p:spTree>
    <p:extLst>
      <p:ext uri="{BB962C8B-B14F-4D97-AF65-F5344CB8AC3E}">
        <p14:creationId xmlns:p14="http://schemas.microsoft.com/office/powerpoint/2010/main" val="1008599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C8AE50-B241-360D-38A9-7791308B30F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91327B1-5C2C-70CD-9951-9863A47998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4A8964-506A-4867-C0CE-BF63718E2C23}"/>
              </a:ext>
            </a:extLst>
          </p:cNvPr>
          <p:cNvSpPr>
            <a:spLocks noGrp="1"/>
          </p:cNvSpPr>
          <p:nvPr>
            <p:ph type="dt" sz="half" idx="10"/>
          </p:nvPr>
        </p:nvSpPr>
        <p:spPr/>
        <p:txBody>
          <a:bodyPr/>
          <a:lstStyle/>
          <a:p>
            <a:fld id="{7AFDBB7E-189A-4B2C-BB60-B20255C071B9}" type="datetimeFigureOut">
              <a:rPr lang="en-GB" smtClean="0"/>
              <a:t>11/10/2023</a:t>
            </a:fld>
            <a:endParaRPr lang="en-GB"/>
          </a:p>
        </p:txBody>
      </p:sp>
      <p:sp>
        <p:nvSpPr>
          <p:cNvPr id="5" name="Footer Placeholder 4">
            <a:extLst>
              <a:ext uri="{FF2B5EF4-FFF2-40B4-BE49-F238E27FC236}">
                <a16:creationId xmlns:a16="http://schemas.microsoft.com/office/drawing/2014/main" id="{1C213C56-5F0E-C354-1EEB-1A775826C7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1B255F-8F3C-FEE1-C8B0-C66878DEF17A}"/>
              </a:ext>
            </a:extLst>
          </p:cNvPr>
          <p:cNvSpPr>
            <a:spLocks noGrp="1"/>
          </p:cNvSpPr>
          <p:nvPr>
            <p:ph type="sldNum" sz="quarter" idx="12"/>
          </p:nvPr>
        </p:nvSpPr>
        <p:spPr/>
        <p:txBody>
          <a:bodyPr/>
          <a:lstStyle/>
          <a:p>
            <a:fld id="{09E56F54-461F-4658-9A5E-E4F52F7C2579}" type="slidenum">
              <a:rPr lang="en-GB" smtClean="0"/>
              <a:t>‹#›</a:t>
            </a:fld>
            <a:endParaRPr lang="en-GB"/>
          </a:p>
        </p:txBody>
      </p:sp>
    </p:spTree>
    <p:extLst>
      <p:ext uri="{BB962C8B-B14F-4D97-AF65-F5344CB8AC3E}">
        <p14:creationId xmlns:p14="http://schemas.microsoft.com/office/powerpoint/2010/main" val="25901048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4000" y="1406524"/>
            <a:ext cx="11531600" cy="5146675"/>
          </a:xfrm>
          <a:prstGeom prst="rect">
            <a:avLst/>
          </a:prstGeom>
        </p:spPr>
        <p:txBody>
          <a:bodyPr/>
          <a:lstStyle>
            <a:lvl1pPr marL="457200" indent="-457200">
              <a:buClr>
                <a:srgbClr val="ADA57C"/>
              </a:buClr>
              <a:buFont typeface="Arial" panose="020B0604020202020204" pitchFamily="34" charset="0"/>
              <a:buChar char="•"/>
              <a:defRPr sz="3200">
                <a:solidFill>
                  <a:srgbClr val="006181"/>
                </a:solidFill>
              </a:defRPr>
            </a:lvl1pPr>
            <a:lvl2pPr marL="800100" indent="-342900">
              <a:buClr>
                <a:srgbClr val="ADA57C"/>
              </a:buClr>
              <a:buFont typeface="Arial" panose="020B0604020202020204" pitchFamily="34" charset="0"/>
              <a:buChar char="•"/>
              <a:defRPr sz="2400">
                <a:solidFill>
                  <a:srgbClr val="006181"/>
                </a:solidFill>
              </a:defRPr>
            </a:lvl2pPr>
            <a:lvl3pPr marL="1257300" indent="-342900">
              <a:buClr>
                <a:srgbClr val="ADA57C"/>
              </a:buClr>
              <a:buFont typeface="Arial" panose="020B0604020202020204" pitchFamily="34" charset="0"/>
              <a:buChar char="•"/>
              <a:defRPr sz="2400">
                <a:solidFill>
                  <a:srgbClr val="006181"/>
                </a:solidFill>
              </a:defRPr>
            </a:lvl3pPr>
            <a:lvl4pPr marL="1714500" indent="-342900">
              <a:buClr>
                <a:srgbClr val="ADA57C"/>
              </a:buClr>
              <a:buFont typeface="Arial" panose="020B0604020202020204" pitchFamily="34" charset="0"/>
              <a:buChar char="•"/>
              <a:defRPr sz="2400">
                <a:solidFill>
                  <a:srgbClr val="006181"/>
                </a:solidFill>
              </a:defRPr>
            </a:lvl4pPr>
            <a:lvl5pPr marL="2171700" indent="-342900">
              <a:buClr>
                <a:srgbClr val="ADA57C"/>
              </a:buClr>
              <a:buFont typeface="Arial" panose="020B0604020202020204" pitchFamily="34" charset="0"/>
              <a:buChar char="•"/>
              <a:defRPr sz="2400">
                <a:solidFill>
                  <a:srgbClr val="00618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709864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19573-52A8-1744-B1CD-B3A235C415E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0ADEC1C-4D67-EC64-02A6-E34D36A924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BD845D-5D89-DFC1-1785-B46C92922434}"/>
              </a:ext>
            </a:extLst>
          </p:cNvPr>
          <p:cNvSpPr>
            <a:spLocks noGrp="1"/>
          </p:cNvSpPr>
          <p:nvPr>
            <p:ph type="dt" sz="half" idx="10"/>
          </p:nvPr>
        </p:nvSpPr>
        <p:spPr/>
        <p:txBody>
          <a:bodyPr/>
          <a:lstStyle/>
          <a:p>
            <a:fld id="{7AFDBB7E-189A-4B2C-BB60-B20255C071B9}" type="datetimeFigureOut">
              <a:rPr lang="en-GB" smtClean="0"/>
              <a:t>11/10/2023</a:t>
            </a:fld>
            <a:endParaRPr lang="en-GB"/>
          </a:p>
        </p:txBody>
      </p:sp>
      <p:sp>
        <p:nvSpPr>
          <p:cNvPr id="5" name="Footer Placeholder 4">
            <a:extLst>
              <a:ext uri="{FF2B5EF4-FFF2-40B4-BE49-F238E27FC236}">
                <a16:creationId xmlns:a16="http://schemas.microsoft.com/office/drawing/2014/main" id="{641B9450-B1B8-36B1-732B-EDE202F1D75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50FB10-F561-98DA-9D1F-D00D747057CB}"/>
              </a:ext>
            </a:extLst>
          </p:cNvPr>
          <p:cNvSpPr>
            <a:spLocks noGrp="1"/>
          </p:cNvSpPr>
          <p:nvPr>
            <p:ph type="sldNum" sz="quarter" idx="12"/>
          </p:nvPr>
        </p:nvSpPr>
        <p:spPr/>
        <p:txBody>
          <a:bodyPr/>
          <a:lstStyle/>
          <a:p>
            <a:fld id="{09E56F54-461F-4658-9A5E-E4F52F7C2579}" type="slidenum">
              <a:rPr lang="en-GB" smtClean="0"/>
              <a:t>‹#›</a:t>
            </a:fld>
            <a:endParaRPr lang="en-GB"/>
          </a:p>
        </p:txBody>
      </p:sp>
    </p:spTree>
    <p:extLst>
      <p:ext uri="{BB962C8B-B14F-4D97-AF65-F5344CB8AC3E}">
        <p14:creationId xmlns:p14="http://schemas.microsoft.com/office/powerpoint/2010/main" val="1214110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51BCA-0173-7A7A-A5CD-F0BCFEC435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D91E494-1D35-1846-DAD2-6C657DA9D4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859C728-F636-FE8A-C874-3B29D0FCDA4F}"/>
              </a:ext>
            </a:extLst>
          </p:cNvPr>
          <p:cNvSpPr>
            <a:spLocks noGrp="1"/>
          </p:cNvSpPr>
          <p:nvPr>
            <p:ph type="dt" sz="half" idx="10"/>
          </p:nvPr>
        </p:nvSpPr>
        <p:spPr/>
        <p:txBody>
          <a:bodyPr/>
          <a:lstStyle/>
          <a:p>
            <a:fld id="{7AFDBB7E-189A-4B2C-BB60-B20255C071B9}" type="datetimeFigureOut">
              <a:rPr lang="en-GB" smtClean="0"/>
              <a:t>11/10/2023</a:t>
            </a:fld>
            <a:endParaRPr lang="en-GB"/>
          </a:p>
        </p:txBody>
      </p:sp>
      <p:sp>
        <p:nvSpPr>
          <p:cNvPr id="5" name="Footer Placeholder 4">
            <a:extLst>
              <a:ext uri="{FF2B5EF4-FFF2-40B4-BE49-F238E27FC236}">
                <a16:creationId xmlns:a16="http://schemas.microsoft.com/office/drawing/2014/main" id="{B66DB93D-5635-CB53-AD74-ED3A773599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AFA4BB-B410-7FAB-AE3F-BF22B115874B}"/>
              </a:ext>
            </a:extLst>
          </p:cNvPr>
          <p:cNvSpPr>
            <a:spLocks noGrp="1"/>
          </p:cNvSpPr>
          <p:nvPr>
            <p:ph type="sldNum" sz="quarter" idx="12"/>
          </p:nvPr>
        </p:nvSpPr>
        <p:spPr/>
        <p:txBody>
          <a:bodyPr/>
          <a:lstStyle/>
          <a:p>
            <a:fld id="{09E56F54-461F-4658-9A5E-E4F52F7C2579}" type="slidenum">
              <a:rPr lang="en-GB" smtClean="0"/>
              <a:t>‹#›</a:t>
            </a:fld>
            <a:endParaRPr lang="en-GB"/>
          </a:p>
        </p:txBody>
      </p:sp>
    </p:spTree>
    <p:extLst>
      <p:ext uri="{BB962C8B-B14F-4D97-AF65-F5344CB8AC3E}">
        <p14:creationId xmlns:p14="http://schemas.microsoft.com/office/powerpoint/2010/main" val="4139182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D1A44-A950-E98B-435D-0B247985615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AC34FAC-91E9-7754-CF6C-78DFC1AE3F2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CD177E7-1897-468B-1D62-C2F94CB742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144A993-81B9-03C5-9AFF-DD56E4AA1057}"/>
              </a:ext>
            </a:extLst>
          </p:cNvPr>
          <p:cNvSpPr>
            <a:spLocks noGrp="1"/>
          </p:cNvSpPr>
          <p:nvPr>
            <p:ph type="dt" sz="half" idx="10"/>
          </p:nvPr>
        </p:nvSpPr>
        <p:spPr/>
        <p:txBody>
          <a:bodyPr/>
          <a:lstStyle/>
          <a:p>
            <a:fld id="{7AFDBB7E-189A-4B2C-BB60-B20255C071B9}" type="datetimeFigureOut">
              <a:rPr lang="en-GB" smtClean="0"/>
              <a:t>11/10/2023</a:t>
            </a:fld>
            <a:endParaRPr lang="en-GB"/>
          </a:p>
        </p:txBody>
      </p:sp>
      <p:sp>
        <p:nvSpPr>
          <p:cNvPr id="6" name="Footer Placeholder 5">
            <a:extLst>
              <a:ext uri="{FF2B5EF4-FFF2-40B4-BE49-F238E27FC236}">
                <a16:creationId xmlns:a16="http://schemas.microsoft.com/office/drawing/2014/main" id="{485C1535-2E3C-F200-8C72-07F82562AD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CC563BF-672A-CB82-D3A1-4558688DC524}"/>
              </a:ext>
            </a:extLst>
          </p:cNvPr>
          <p:cNvSpPr>
            <a:spLocks noGrp="1"/>
          </p:cNvSpPr>
          <p:nvPr>
            <p:ph type="sldNum" sz="quarter" idx="12"/>
          </p:nvPr>
        </p:nvSpPr>
        <p:spPr/>
        <p:txBody>
          <a:bodyPr/>
          <a:lstStyle/>
          <a:p>
            <a:fld id="{09E56F54-461F-4658-9A5E-E4F52F7C2579}" type="slidenum">
              <a:rPr lang="en-GB" smtClean="0"/>
              <a:t>‹#›</a:t>
            </a:fld>
            <a:endParaRPr lang="en-GB"/>
          </a:p>
        </p:txBody>
      </p:sp>
    </p:spTree>
    <p:extLst>
      <p:ext uri="{BB962C8B-B14F-4D97-AF65-F5344CB8AC3E}">
        <p14:creationId xmlns:p14="http://schemas.microsoft.com/office/powerpoint/2010/main" val="3340090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D889-07D2-DF2A-0635-7862222A032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7C33ACA-316F-7FBB-84C5-5BE460EE74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C56A1F-F6E3-215E-874C-3316A8F97CE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ED96C32-36F2-5364-DD7A-EF3840A8C9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769C118-DFE2-D35A-EBED-4B88CCAEE72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E96A27C-46ED-C20F-0815-DF7159B473A2}"/>
              </a:ext>
            </a:extLst>
          </p:cNvPr>
          <p:cNvSpPr>
            <a:spLocks noGrp="1"/>
          </p:cNvSpPr>
          <p:nvPr>
            <p:ph type="dt" sz="half" idx="10"/>
          </p:nvPr>
        </p:nvSpPr>
        <p:spPr/>
        <p:txBody>
          <a:bodyPr/>
          <a:lstStyle/>
          <a:p>
            <a:fld id="{7AFDBB7E-189A-4B2C-BB60-B20255C071B9}" type="datetimeFigureOut">
              <a:rPr lang="en-GB" smtClean="0"/>
              <a:t>11/10/2023</a:t>
            </a:fld>
            <a:endParaRPr lang="en-GB"/>
          </a:p>
        </p:txBody>
      </p:sp>
      <p:sp>
        <p:nvSpPr>
          <p:cNvPr id="8" name="Footer Placeholder 7">
            <a:extLst>
              <a:ext uri="{FF2B5EF4-FFF2-40B4-BE49-F238E27FC236}">
                <a16:creationId xmlns:a16="http://schemas.microsoft.com/office/drawing/2014/main" id="{6A656D6F-1236-93F6-E432-520381E71AA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3633FB8-6EED-867C-E84A-4DAE3DAA62DB}"/>
              </a:ext>
            </a:extLst>
          </p:cNvPr>
          <p:cNvSpPr>
            <a:spLocks noGrp="1"/>
          </p:cNvSpPr>
          <p:nvPr>
            <p:ph type="sldNum" sz="quarter" idx="12"/>
          </p:nvPr>
        </p:nvSpPr>
        <p:spPr/>
        <p:txBody>
          <a:bodyPr/>
          <a:lstStyle/>
          <a:p>
            <a:fld id="{09E56F54-461F-4658-9A5E-E4F52F7C2579}" type="slidenum">
              <a:rPr lang="en-GB" smtClean="0"/>
              <a:t>‹#›</a:t>
            </a:fld>
            <a:endParaRPr lang="en-GB"/>
          </a:p>
        </p:txBody>
      </p:sp>
    </p:spTree>
    <p:extLst>
      <p:ext uri="{BB962C8B-B14F-4D97-AF65-F5344CB8AC3E}">
        <p14:creationId xmlns:p14="http://schemas.microsoft.com/office/powerpoint/2010/main" val="356146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5F38-058B-D97A-ED6B-BA06890C0C1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F26099C-ED2B-6F38-2AAA-317CA621412E}"/>
              </a:ext>
            </a:extLst>
          </p:cNvPr>
          <p:cNvSpPr>
            <a:spLocks noGrp="1"/>
          </p:cNvSpPr>
          <p:nvPr>
            <p:ph type="dt" sz="half" idx="10"/>
          </p:nvPr>
        </p:nvSpPr>
        <p:spPr/>
        <p:txBody>
          <a:bodyPr/>
          <a:lstStyle/>
          <a:p>
            <a:fld id="{7AFDBB7E-189A-4B2C-BB60-B20255C071B9}" type="datetimeFigureOut">
              <a:rPr lang="en-GB" smtClean="0"/>
              <a:t>11/10/2023</a:t>
            </a:fld>
            <a:endParaRPr lang="en-GB"/>
          </a:p>
        </p:txBody>
      </p:sp>
      <p:sp>
        <p:nvSpPr>
          <p:cNvPr id="4" name="Footer Placeholder 3">
            <a:extLst>
              <a:ext uri="{FF2B5EF4-FFF2-40B4-BE49-F238E27FC236}">
                <a16:creationId xmlns:a16="http://schemas.microsoft.com/office/drawing/2014/main" id="{7871837B-8FEF-45F6-00B9-3549ED68557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24CEBAB-31F0-B246-FCA2-B38E30D6ADC6}"/>
              </a:ext>
            </a:extLst>
          </p:cNvPr>
          <p:cNvSpPr>
            <a:spLocks noGrp="1"/>
          </p:cNvSpPr>
          <p:nvPr>
            <p:ph type="sldNum" sz="quarter" idx="12"/>
          </p:nvPr>
        </p:nvSpPr>
        <p:spPr/>
        <p:txBody>
          <a:bodyPr/>
          <a:lstStyle/>
          <a:p>
            <a:fld id="{09E56F54-461F-4658-9A5E-E4F52F7C2579}" type="slidenum">
              <a:rPr lang="en-GB" smtClean="0"/>
              <a:t>‹#›</a:t>
            </a:fld>
            <a:endParaRPr lang="en-GB"/>
          </a:p>
        </p:txBody>
      </p:sp>
    </p:spTree>
    <p:extLst>
      <p:ext uri="{BB962C8B-B14F-4D97-AF65-F5344CB8AC3E}">
        <p14:creationId xmlns:p14="http://schemas.microsoft.com/office/powerpoint/2010/main" val="459623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F17948-3880-F24F-B997-BFA3A630EDDE}"/>
              </a:ext>
            </a:extLst>
          </p:cNvPr>
          <p:cNvSpPr>
            <a:spLocks noGrp="1"/>
          </p:cNvSpPr>
          <p:nvPr>
            <p:ph type="dt" sz="half" idx="10"/>
          </p:nvPr>
        </p:nvSpPr>
        <p:spPr/>
        <p:txBody>
          <a:bodyPr/>
          <a:lstStyle/>
          <a:p>
            <a:fld id="{7AFDBB7E-189A-4B2C-BB60-B20255C071B9}" type="datetimeFigureOut">
              <a:rPr lang="en-GB" smtClean="0"/>
              <a:t>11/10/2023</a:t>
            </a:fld>
            <a:endParaRPr lang="en-GB"/>
          </a:p>
        </p:txBody>
      </p:sp>
      <p:sp>
        <p:nvSpPr>
          <p:cNvPr id="3" name="Footer Placeholder 2">
            <a:extLst>
              <a:ext uri="{FF2B5EF4-FFF2-40B4-BE49-F238E27FC236}">
                <a16:creationId xmlns:a16="http://schemas.microsoft.com/office/drawing/2014/main" id="{A1CEE97A-3795-F632-EFA6-44CFD2B3470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E27DEB7-73BD-9BF9-EDD4-D3370D0B0008}"/>
              </a:ext>
            </a:extLst>
          </p:cNvPr>
          <p:cNvSpPr>
            <a:spLocks noGrp="1"/>
          </p:cNvSpPr>
          <p:nvPr>
            <p:ph type="sldNum" sz="quarter" idx="12"/>
          </p:nvPr>
        </p:nvSpPr>
        <p:spPr/>
        <p:txBody>
          <a:bodyPr/>
          <a:lstStyle/>
          <a:p>
            <a:fld id="{09E56F54-461F-4658-9A5E-E4F52F7C2579}" type="slidenum">
              <a:rPr lang="en-GB" smtClean="0"/>
              <a:t>‹#›</a:t>
            </a:fld>
            <a:endParaRPr lang="en-GB"/>
          </a:p>
        </p:txBody>
      </p:sp>
    </p:spTree>
    <p:extLst>
      <p:ext uri="{BB962C8B-B14F-4D97-AF65-F5344CB8AC3E}">
        <p14:creationId xmlns:p14="http://schemas.microsoft.com/office/powerpoint/2010/main" val="3583969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96D6B-DFB3-2949-BEF1-89D2C98C55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E29B4F9-D2B0-8C2A-58FE-9A5DAF8E61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C50317E-C1A7-5D62-8EEC-E76B4BB826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9C6541-581B-DF40-49A3-58659F913773}"/>
              </a:ext>
            </a:extLst>
          </p:cNvPr>
          <p:cNvSpPr>
            <a:spLocks noGrp="1"/>
          </p:cNvSpPr>
          <p:nvPr>
            <p:ph type="dt" sz="half" idx="10"/>
          </p:nvPr>
        </p:nvSpPr>
        <p:spPr/>
        <p:txBody>
          <a:bodyPr/>
          <a:lstStyle/>
          <a:p>
            <a:fld id="{7AFDBB7E-189A-4B2C-BB60-B20255C071B9}" type="datetimeFigureOut">
              <a:rPr lang="en-GB" smtClean="0"/>
              <a:t>11/10/2023</a:t>
            </a:fld>
            <a:endParaRPr lang="en-GB"/>
          </a:p>
        </p:txBody>
      </p:sp>
      <p:sp>
        <p:nvSpPr>
          <p:cNvPr id="6" name="Footer Placeholder 5">
            <a:extLst>
              <a:ext uri="{FF2B5EF4-FFF2-40B4-BE49-F238E27FC236}">
                <a16:creationId xmlns:a16="http://schemas.microsoft.com/office/drawing/2014/main" id="{E0682F97-698D-C928-6DC1-B228D5A07AB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A932752-1746-644F-BC5B-71915B4984D3}"/>
              </a:ext>
            </a:extLst>
          </p:cNvPr>
          <p:cNvSpPr>
            <a:spLocks noGrp="1"/>
          </p:cNvSpPr>
          <p:nvPr>
            <p:ph type="sldNum" sz="quarter" idx="12"/>
          </p:nvPr>
        </p:nvSpPr>
        <p:spPr/>
        <p:txBody>
          <a:bodyPr/>
          <a:lstStyle/>
          <a:p>
            <a:fld id="{09E56F54-461F-4658-9A5E-E4F52F7C2579}" type="slidenum">
              <a:rPr lang="en-GB" smtClean="0"/>
              <a:t>‹#›</a:t>
            </a:fld>
            <a:endParaRPr lang="en-GB"/>
          </a:p>
        </p:txBody>
      </p:sp>
    </p:spTree>
    <p:extLst>
      <p:ext uri="{BB962C8B-B14F-4D97-AF65-F5344CB8AC3E}">
        <p14:creationId xmlns:p14="http://schemas.microsoft.com/office/powerpoint/2010/main" val="2471434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F8B12-393A-40FE-68E6-38351CFE8E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E400404-95FA-5F29-4A68-42DC6BCA28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E643F27-4E19-E979-3D0E-4963937516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D37F66-4455-10CF-593B-E3FD41B4FBD1}"/>
              </a:ext>
            </a:extLst>
          </p:cNvPr>
          <p:cNvSpPr>
            <a:spLocks noGrp="1"/>
          </p:cNvSpPr>
          <p:nvPr>
            <p:ph type="dt" sz="half" idx="10"/>
          </p:nvPr>
        </p:nvSpPr>
        <p:spPr/>
        <p:txBody>
          <a:bodyPr/>
          <a:lstStyle/>
          <a:p>
            <a:fld id="{7AFDBB7E-189A-4B2C-BB60-B20255C071B9}" type="datetimeFigureOut">
              <a:rPr lang="en-GB" smtClean="0"/>
              <a:t>11/10/2023</a:t>
            </a:fld>
            <a:endParaRPr lang="en-GB"/>
          </a:p>
        </p:txBody>
      </p:sp>
      <p:sp>
        <p:nvSpPr>
          <p:cNvPr id="6" name="Footer Placeholder 5">
            <a:extLst>
              <a:ext uri="{FF2B5EF4-FFF2-40B4-BE49-F238E27FC236}">
                <a16:creationId xmlns:a16="http://schemas.microsoft.com/office/drawing/2014/main" id="{CA721EF2-7FFC-5C36-CCCC-0BAC75FECCA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97549A-48D3-D62B-4776-545BD17B940C}"/>
              </a:ext>
            </a:extLst>
          </p:cNvPr>
          <p:cNvSpPr>
            <a:spLocks noGrp="1"/>
          </p:cNvSpPr>
          <p:nvPr>
            <p:ph type="sldNum" sz="quarter" idx="12"/>
          </p:nvPr>
        </p:nvSpPr>
        <p:spPr/>
        <p:txBody>
          <a:bodyPr/>
          <a:lstStyle/>
          <a:p>
            <a:fld id="{09E56F54-461F-4658-9A5E-E4F52F7C2579}" type="slidenum">
              <a:rPr lang="en-GB" smtClean="0"/>
              <a:t>‹#›</a:t>
            </a:fld>
            <a:endParaRPr lang="en-GB"/>
          </a:p>
        </p:txBody>
      </p:sp>
    </p:spTree>
    <p:extLst>
      <p:ext uri="{BB962C8B-B14F-4D97-AF65-F5344CB8AC3E}">
        <p14:creationId xmlns:p14="http://schemas.microsoft.com/office/powerpoint/2010/main" val="981131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FF543F-9593-1C36-0DC1-49F1F2AB0C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AC7F396-738D-DAAD-FA51-562C375837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DB612EF-2989-F270-0377-04AF1C8534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FDBB7E-189A-4B2C-BB60-B20255C071B9}" type="datetimeFigureOut">
              <a:rPr lang="en-GB" smtClean="0"/>
              <a:t>11/10/2023</a:t>
            </a:fld>
            <a:endParaRPr lang="en-GB"/>
          </a:p>
        </p:txBody>
      </p:sp>
      <p:sp>
        <p:nvSpPr>
          <p:cNvPr id="5" name="Footer Placeholder 4">
            <a:extLst>
              <a:ext uri="{FF2B5EF4-FFF2-40B4-BE49-F238E27FC236}">
                <a16:creationId xmlns:a16="http://schemas.microsoft.com/office/drawing/2014/main" id="{34C8F46E-DC5C-4B4C-E64B-98CDCAD7DB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645D43E-88CC-C2E9-6F7F-CD9F1E8188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E56F54-461F-4658-9A5E-E4F52F7C2579}" type="slidenum">
              <a:rPr lang="en-GB" smtClean="0"/>
              <a:t>‹#›</a:t>
            </a:fld>
            <a:endParaRPr lang="en-GB"/>
          </a:p>
        </p:txBody>
      </p:sp>
    </p:spTree>
    <p:extLst>
      <p:ext uri="{BB962C8B-B14F-4D97-AF65-F5344CB8AC3E}">
        <p14:creationId xmlns:p14="http://schemas.microsoft.com/office/powerpoint/2010/main" val="423445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file:///\\localhost\Users\razormoon\Razor_Moon\RM_WIP\BA_IPack_ppt\PPT%20links\3.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g"/></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32.emf"/></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496BF3-C11E-A7F9-33B5-89C3BA19A2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3467" y="689101"/>
            <a:ext cx="10905066" cy="5479796"/>
          </a:xfrm>
          <a:prstGeom prst="rect">
            <a:avLst/>
          </a:prstGeom>
          <a:ln>
            <a:noFill/>
          </a:ln>
        </p:spPr>
      </p:pic>
    </p:spTree>
    <p:extLst>
      <p:ext uri="{BB962C8B-B14F-4D97-AF65-F5344CB8AC3E}">
        <p14:creationId xmlns:p14="http://schemas.microsoft.com/office/powerpoint/2010/main" val="47488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5" name="Subtitle 2">
            <a:extLst>
              <a:ext uri="{FF2B5EF4-FFF2-40B4-BE49-F238E27FC236}">
                <a16:creationId xmlns:a16="http://schemas.microsoft.com/office/drawing/2014/main" id="{4D3BCD47-7D09-0A93-B60D-EE3699F9E238}"/>
              </a:ext>
            </a:extLst>
          </p:cNvPr>
          <p:cNvSpPr txBox="1">
            <a:spLocks/>
          </p:cNvSpPr>
          <p:nvPr/>
        </p:nvSpPr>
        <p:spPr>
          <a:xfrm>
            <a:off x="590719" y="2330505"/>
            <a:ext cx="4559425" cy="4351207"/>
          </a:xfrm>
          <a:prstGeom prst="rect">
            <a:avLst/>
          </a:prstGeom>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000"/>
              </a:spcAft>
            </a:pPr>
            <a:r>
              <a:rPr lang="en-US" b="1"/>
              <a:t>We want</a:t>
            </a:r>
            <a:r>
              <a:rPr lang="en-US"/>
              <a:t>: A Thriving Cornwall with Equal Opportunity</a:t>
            </a:r>
          </a:p>
          <a:p>
            <a:pPr>
              <a:spcAft>
                <a:spcPts val="1000"/>
              </a:spcAft>
            </a:pPr>
            <a:endParaRPr lang="en-US"/>
          </a:p>
          <a:p>
            <a:pPr>
              <a:spcAft>
                <a:spcPts val="1000"/>
              </a:spcAft>
            </a:pPr>
            <a:r>
              <a:rPr lang="en-US" b="1"/>
              <a:t>We will:  </a:t>
            </a:r>
            <a:r>
              <a:rPr lang="en-US"/>
              <a:t>Challenge Inequality, Join Up Services, Celebrate Difference and Assist Residents, Communities and Services to Achieve Better Outcomes</a:t>
            </a:r>
            <a:r>
              <a:rPr lang="en-US" sz="2000"/>
              <a:t>.</a:t>
            </a:r>
          </a:p>
          <a:p>
            <a:pPr marL="0" indent="0">
              <a:buNone/>
            </a:pPr>
            <a:endParaRPr lang="en-US" sz="2000"/>
          </a:p>
        </p:txBody>
      </p:sp>
      <p:pic>
        <p:nvPicPr>
          <p:cNvPr id="3074" name="Picture 2" descr="Stamped">
            <a:extLst>
              <a:ext uri="{FF2B5EF4-FFF2-40B4-BE49-F238E27FC236}">
                <a16:creationId xmlns:a16="http://schemas.microsoft.com/office/drawing/2014/main" id="{FEB0DE27-2F15-DEB8-B8CC-01CCF1983D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22" b="2540"/>
          <a:stretch/>
        </p:blipFill>
        <p:spPr bwMode="auto">
          <a:xfrm rot="21600000">
            <a:off x="6041006" y="675064"/>
            <a:ext cx="5425410" cy="525929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CDE2595-8468-B239-BD89-FACB32CC1FF5}"/>
              </a:ext>
            </a:extLst>
          </p:cNvPr>
          <p:cNvSpPr txBox="1"/>
          <p:nvPr/>
        </p:nvSpPr>
        <p:spPr>
          <a:xfrm rot="21102052">
            <a:off x="897206" y="760318"/>
            <a:ext cx="3710928" cy="646331"/>
          </a:xfrm>
          <a:prstGeom prst="rect">
            <a:avLst/>
          </a:prstGeom>
          <a:noFill/>
        </p:spPr>
        <p:txBody>
          <a:bodyPr wrap="square">
            <a:spAutoFit/>
          </a:bodyPr>
          <a:lstStyle/>
          <a:p>
            <a:r>
              <a:rPr lang="en-US" sz="3600" b="1">
                <a:solidFill>
                  <a:schemeClr val="accent1">
                    <a:lumMod val="75000"/>
                  </a:schemeClr>
                </a:solidFill>
              </a:rPr>
              <a:t>Do we still agree?</a:t>
            </a:r>
          </a:p>
        </p:txBody>
      </p:sp>
    </p:spTree>
    <p:extLst>
      <p:ext uri="{BB962C8B-B14F-4D97-AF65-F5344CB8AC3E}">
        <p14:creationId xmlns:p14="http://schemas.microsoft.com/office/powerpoint/2010/main" val="2761627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mph" presetSubtype="2" fill="hold" nodeType="clickEffect">
                                  <p:stCondLst>
                                    <p:cond delay="0"/>
                                  </p:stCondLst>
                                  <p:childTnLst>
                                    <p:animClr clrSpc="rgb" dir="cw">
                                      <p:cBhvr>
                                        <p:cTn id="12" dur="2000" fill="hold"/>
                                        <p:tgtEl>
                                          <p:spTgt spid="3"/>
                                        </p:tgtEl>
                                        <p:attrNameLst>
                                          <p:attrName>fillcolor</p:attrName>
                                        </p:attrNameLst>
                                      </p:cBhvr>
                                      <p:to>
                                        <a:schemeClr val="accent2"/>
                                      </p:to>
                                    </p:animClr>
                                    <p:set>
                                      <p:cBhvr>
                                        <p:cTn id="13" dur="2000" fill="hold"/>
                                        <p:tgtEl>
                                          <p:spTgt spid="3"/>
                                        </p:tgtEl>
                                        <p:attrNameLst>
                                          <p:attrName>fill.type</p:attrName>
                                        </p:attrNameLst>
                                      </p:cBhvr>
                                      <p:to>
                                        <p:strVal val="solid"/>
                                      </p:to>
                                    </p:set>
                                    <p:set>
                                      <p:cBhvr>
                                        <p:cTn id="14" dur="2000" fill="hold"/>
                                        <p:tgtEl>
                                          <p:spTgt spid="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multi coloured wooden stick figures">
            <a:extLst>
              <a:ext uri="{FF2B5EF4-FFF2-40B4-BE49-F238E27FC236}">
                <a16:creationId xmlns:a16="http://schemas.microsoft.com/office/drawing/2014/main" id="{A8BFACAC-D063-B936-B705-AC230836A5AB}"/>
              </a:ext>
            </a:extLst>
          </p:cNvPr>
          <p:cNvPicPr>
            <a:picLocks noChangeAspect="1"/>
          </p:cNvPicPr>
          <p:nvPr/>
        </p:nvPicPr>
        <p:blipFill rotWithShape="1">
          <a:blip r:embed="rId3"/>
          <a:srcRect r="2358"/>
          <a:stretch/>
        </p:blipFill>
        <p:spPr>
          <a:xfrm>
            <a:off x="-104354" y="10"/>
            <a:ext cx="9669642" cy="6857990"/>
          </a:xfrm>
          <a:prstGeom prst="rect">
            <a:avLst/>
          </a:prstGeom>
        </p:spPr>
      </p:pic>
      <p:sp>
        <p:nvSpPr>
          <p:cNvPr id="5" name="TextBox 4">
            <a:extLst>
              <a:ext uri="{FF2B5EF4-FFF2-40B4-BE49-F238E27FC236}">
                <a16:creationId xmlns:a16="http://schemas.microsoft.com/office/drawing/2014/main" id="{3F777BA5-3EA9-DEFB-8306-4CE4F7F0E7F0}"/>
              </a:ext>
            </a:extLst>
          </p:cNvPr>
          <p:cNvSpPr txBox="1"/>
          <p:nvPr/>
        </p:nvSpPr>
        <p:spPr>
          <a:xfrm>
            <a:off x="7173802" y="795130"/>
            <a:ext cx="4782972" cy="3742762"/>
          </a:xfrm>
          <a:prstGeom prst="rect">
            <a:avLst/>
          </a:prstGeom>
        </p:spPr>
        <p:txBody>
          <a:bodyPr vert="horz" lIns="91440" tIns="45720" rIns="91440" bIns="45720" rtlCol="0">
            <a:noAutofit/>
          </a:bodyPr>
          <a:lstStyle/>
          <a:p>
            <a:pPr marL="457200" indent="-228600">
              <a:lnSpc>
                <a:spcPct val="90000"/>
              </a:lnSpc>
              <a:spcAft>
                <a:spcPts val="600"/>
              </a:spcAft>
              <a:buFont typeface="Arial" panose="020B0604020202020204" pitchFamily="34" charset="0"/>
              <a:buChar char="•"/>
            </a:pPr>
            <a:r>
              <a:rPr lang="en-US" sz="2400">
                <a:effectLst/>
              </a:rPr>
              <a:t>Inclusion Cornwall's strategic role places it at the </a:t>
            </a:r>
            <a:r>
              <a:rPr lang="en-US" sz="2400">
                <a:effectLst/>
                <a:highlight>
                  <a:srgbClr val="00FFFF"/>
                </a:highlight>
              </a:rPr>
              <a:t>forefront of addressing social, economic and environmental inclusion </a:t>
            </a:r>
            <a:r>
              <a:rPr lang="en-US" sz="2400">
                <a:effectLst/>
              </a:rPr>
              <a:t>themes in Cornwall. </a:t>
            </a:r>
          </a:p>
          <a:p>
            <a:pPr marL="457200" indent="-228600">
              <a:lnSpc>
                <a:spcPct val="90000"/>
              </a:lnSpc>
              <a:spcAft>
                <a:spcPts val="600"/>
              </a:spcAft>
              <a:buFont typeface="Arial" panose="020B0604020202020204" pitchFamily="34" charset="0"/>
              <a:buChar char="•"/>
            </a:pPr>
            <a:endParaRPr lang="en-US" sz="2400"/>
          </a:p>
          <a:p>
            <a:pPr marL="457200" indent="-228600">
              <a:lnSpc>
                <a:spcPct val="90000"/>
              </a:lnSpc>
              <a:spcAft>
                <a:spcPts val="600"/>
              </a:spcAft>
              <a:buFont typeface="Arial" panose="020B0604020202020204" pitchFamily="34" charset="0"/>
              <a:buChar char="•"/>
            </a:pPr>
            <a:endParaRPr lang="en-US" sz="2400">
              <a:effectLst/>
            </a:endParaRPr>
          </a:p>
          <a:p>
            <a:pPr marL="457200" indent="-228600">
              <a:lnSpc>
                <a:spcPct val="90000"/>
              </a:lnSpc>
              <a:spcAft>
                <a:spcPts val="600"/>
              </a:spcAft>
              <a:buFont typeface="Arial" panose="020B0604020202020204" pitchFamily="34" charset="0"/>
              <a:buChar char="•"/>
            </a:pPr>
            <a:r>
              <a:rPr lang="en-US" sz="2400">
                <a:effectLst/>
              </a:rPr>
              <a:t>We work alongside hundreds of stakeholders, including local authorities, private sector, charities, and community groups, to identify and address the key social, economic and environmental issues that affect the County.</a:t>
            </a:r>
          </a:p>
        </p:txBody>
      </p:sp>
    </p:spTree>
    <p:extLst>
      <p:ext uri="{BB962C8B-B14F-4D97-AF65-F5344CB8AC3E}">
        <p14:creationId xmlns:p14="http://schemas.microsoft.com/office/powerpoint/2010/main" val="653759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xclamation mark on a yellow background">
            <a:extLst>
              <a:ext uri="{FF2B5EF4-FFF2-40B4-BE49-F238E27FC236}">
                <a16:creationId xmlns:a16="http://schemas.microsoft.com/office/drawing/2014/main" id="{AE3A3502-87BA-CBA0-5613-5359DE48EBF0}"/>
              </a:ext>
            </a:extLst>
          </p:cNvPr>
          <p:cNvPicPr>
            <a:picLocks noChangeAspect="1"/>
          </p:cNvPicPr>
          <p:nvPr/>
        </p:nvPicPr>
        <p:blipFill rotWithShape="1">
          <a:blip r:embed="rId3"/>
          <a:srcRect l="30992" r="18075"/>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3" name="TextBox 2">
            <a:extLst>
              <a:ext uri="{FF2B5EF4-FFF2-40B4-BE49-F238E27FC236}">
                <a16:creationId xmlns:a16="http://schemas.microsoft.com/office/drawing/2014/main" id="{C454E3F4-5370-F32E-E205-AA26F7230051}"/>
              </a:ext>
            </a:extLst>
          </p:cNvPr>
          <p:cNvSpPr txBox="1"/>
          <p:nvPr/>
        </p:nvSpPr>
        <p:spPr>
          <a:xfrm>
            <a:off x="5079101" y="806154"/>
            <a:ext cx="6251110" cy="5701178"/>
          </a:xfrm>
          <a:prstGeom prst="rect">
            <a:avLst/>
          </a:prstGeom>
        </p:spPr>
        <p:txBody>
          <a:bodyPr vert="horz" lIns="91440" tIns="45720" rIns="91440" bIns="45720" rtlCol="0">
            <a:noAutofit/>
          </a:bodyPr>
          <a:lstStyle/>
          <a:p>
            <a:pPr marL="342900" lvl="0" indent="-228600">
              <a:lnSpc>
                <a:spcPct val="90000"/>
              </a:lnSpc>
              <a:spcAft>
                <a:spcPts val="1000"/>
              </a:spcAft>
              <a:buFont typeface="Arial" panose="020B0604020202020204" pitchFamily="34" charset="0"/>
              <a:buChar char="•"/>
            </a:pPr>
            <a:r>
              <a:rPr lang="en-US" sz="2400" i="1">
                <a:effectLst/>
              </a:rPr>
              <a:t>Remain a Cross Sector Partnership – hosted by Cornwall Council.</a:t>
            </a:r>
            <a:endParaRPr lang="en-US" sz="2400">
              <a:effectLst/>
            </a:endParaRPr>
          </a:p>
          <a:p>
            <a:pPr marL="342900" lvl="0" indent="-228600">
              <a:lnSpc>
                <a:spcPct val="90000"/>
              </a:lnSpc>
              <a:spcAft>
                <a:spcPts val="1000"/>
              </a:spcAft>
              <a:buFont typeface="Arial" panose="020B0604020202020204" pitchFamily="34" charset="0"/>
              <a:buChar char="•"/>
            </a:pPr>
            <a:r>
              <a:rPr lang="en-US" sz="2400" b="1" i="1">
                <a:effectLst/>
              </a:rPr>
              <a:t>Challenge with diplomacy, </a:t>
            </a:r>
            <a:r>
              <a:rPr lang="en-US" sz="2400" i="1">
                <a:effectLst/>
              </a:rPr>
              <a:t>where services do not help people.</a:t>
            </a:r>
            <a:endParaRPr lang="en-US" sz="2400">
              <a:effectLst/>
            </a:endParaRPr>
          </a:p>
          <a:p>
            <a:pPr marL="342900" lvl="0" indent="-228600">
              <a:lnSpc>
                <a:spcPct val="90000"/>
              </a:lnSpc>
              <a:spcAft>
                <a:spcPts val="1000"/>
              </a:spcAft>
              <a:buFont typeface="Arial" panose="020B0604020202020204" pitchFamily="34" charset="0"/>
              <a:buChar char="•"/>
            </a:pPr>
            <a:r>
              <a:rPr lang="en-US" sz="2400" i="1">
                <a:effectLst/>
              </a:rPr>
              <a:t>Are pro-active and re-active to inclusion issues but never duplicate.</a:t>
            </a:r>
            <a:endParaRPr lang="en-US" sz="2400">
              <a:effectLst/>
            </a:endParaRPr>
          </a:p>
          <a:p>
            <a:pPr marL="342900" lvl="0" indent="-228600">
              <a:lnSpc>
                <a:spcPct val="90000"/>
              </a:lnSpc>
              <a:spcAft>
                <a:spcPts val="1000"/>
              </a:spcAft>
              <a:buFont typeface="Arial" panose="020B0604020202020204" pitchFamily="34" charset="0"/>
              <a:buChar char="•"/>
            </a:pPr>
            <a:r>
              <a:rPr lang="en-US" sz="2400" i="1">
                <a:effectLst/>
              </a:rPr>
              <a:t>Champion links between </a:t>
            </a:r>
            <a:r>
              <a:rPr lang="en-US" sz="2400" i="1">
                <a:effectLst/>
                <a:highlight>
                  <a:srgbClr val="00FFFF"/>
                </a:highlight>
              </a:rPr>
              <a:t>work and health</a:t>
            </a:r>
            <a:r>
              <a:rPr lang="en-US" sz="2400" i="1">
                <a:effectLst/>
              </a:rPr>
              <a:t>.</a:t>
            </a:r>
            <a:endParaRPr lang="en-US" sz="2400">
              <a:effectLst/>
            </a:endParaRPr>
          </a:p>
          <a:p>
            <a:pPr marL="342900" lvl="0" indent="-228600">
              <a:lnSpc>
                <a:spcPct val="90000"/>
              </a:lnSpc>
              <a:spcAft>
                <a:spcPts val="1000"/>
              </a:spcAft>
              <a:buFont typeface="Arial" panose="020B0604020202020204" pitchFamily="34" charset="0"/>
              <a:buChar char="•"/>
            </a:pPr>
            <a:r>
              <a:rPr lang="en-US" sz="2400" i="1">
                <a:effectLst/>
              </a:rPr>
              <a:t>Work with Customers and Partners when they do not know where to turn.</a:t>
            </a:r>
            <a:endParaRPr lang="en-US" sz="2400">
              <a:effectLst/>
            </a:endParaRPr>
          </a:p>
          <a:p>
            <a:pPr marL="342900" lvl="0" indent="-228600">
              <a:lnSpc>
                <a:spcPct val="90000"/>
              </a:lnSpc>
              <a:spcAft>
                <a:spcPts val="1000"/>
              </a:spcAft>
              <a:buFont typeface="Arial" panose="020B0604020202020204" pitchFamily="34" charset="0"/>
              <a:buChar char="•"/>
            </a:pPr>
            <a:r>
              <a:rPr lang="en-US" sz="2400" i="1">
                <a:effectLst/>
              </a:rPr>
              <a:t>Secured over £40 million in Grant Funding for Cornwall since 2004.</a:t>
            </a:r>
            <a:endParaRPr lang="en-US" sz="2400">
              <a:effectLst/>
            </a:endParaRPr>
          </a:p>
        </p:txBody>
      </p:sp>
      <p:sp>
        <p:nvSpPr>
          <p:cNvPr id="4" name="TextBox 3">
            <a:extLst>
              <a:ext uri="{FF2B5EF4-FFF2-40B4-BE49-F238E27FC236}">
                <a16:creationId xmlns:a16="http://schemas.microsoft.com/office/drawing/2014/main" id="{9E972A05-0881-76CD-7CDB-F103FD73BA1A}"/>
              </a:ext>
            </a:extLst>
          </p:cNvPr>
          <p:cNvSpPr txBox="1"/>
          <p:nvPr/>
        </p:nvSpPr>
        <p:spPr>
          <a:xfrm>
            <a:off x="572577" y="2745419"/>
            <a:ext cx="3009426" cy="2544286"/>
          </a:xfrm>
          <a:prstGeom prst="rect">
            <a:avLst/>
          </a:prstGeom>
          <a:noFill/>
        </p:spPr>
        <p:txBody>
          <a:bodyPr wrap="square">
            <a:spAutoFit/>
          </a:bodyPr>
          <a:lstStyle/>
          <a:p>
            <a:pPr marL="114300" lvl="0">
              <a:lnSpc>
                <a:spcPct val="90000"/>
              </a:lnSpc>
              <a:spcAft>
                <a:spcPts val="1000"/>
              </a:spcAft>
            </a:pPr>
            <a:r>
              <a:rPr lang="en-US" sz="2800" b="1" i="1"/>
              <a:t>A</a:t>
            </a:r>
            <a:r>
              <a:rPr lang="en-US" sz="2800" b="1" i="1">
                <a:effectLst/>
              </a:rPr>
              <a:t>gile </a:t>
            </a:r>
          </a:p>
          <a:p>
            <a:pPr marL="114300" lvl="0">
              <a:lnSpc>
                <a:spcPct val="90000"/>
              </a:lnSpc>
              <a:spcAft>
                <a:spcPts val="1000"/>
              </a:spcAft>
            </a:pPr>
            <a:r>
              <a:rPr lang="en-US" sz="2800" b="1" i="1">
                <a:effectLst/>
              </a:rPr>
              <a:t>Advice</a:t>
            </a:r>
          </a:p>
          <a:p>
            <a:pPr marL="114300" lvl="0">
              <a:lnSpc>
                <a:spcPct val="90000"/>
              </a:lnSpc>
              <a:spcAft>
                <a:spcPts val="1000"/>
              </a:spcAft>
            </a:pPr>
            <a:r>
              <a:rPr lang="en-US" sz="2800" b="1" i="1"/>
              <a:t>A</a:t>
            </a:r>
            <a:r>
              <a:rPr lang="en-US" sz="2800" b="1" i="1">
                <a:effectLst/>
              </a:rPr>
              <a:t>udacious </a:t>
            </a:r>
          </a:p>
          <a:p>
            <a:pPr marL="114300" lvl="0">
              <a:lnSpc>
                <a:spcPct val="90000"/>
              </a:lnSpc>
              <a:spcAft>
                <a:spcPts val="1000"/>
              </a:spcAft>
            </a:pPr>
            <a:endParaRPr lang="en-US" sz="2800" b="1" i="1"/>
          </a:p>
          <a:p>
            <a:pPr marL="114300" lvl="0">
              <a:lnSpc>
                <a:spcPct val="90000"/>
              </a:lnSpc>
              <a:spcAft>
                <a:spcPts val="1000"/>
              </a:spcAft>
            </a:pPr>
            <a:r>
              <a:rPr lang="en-US" sz="2800" b="1" i="1">
                <a:effectLst/>
              </a:rPr>
              <a:t>In our work</a:t>
            </a:r>
            <a:endParaRPr lang="en-US" sz="2800" b="1">
              <a:effectLst/>
            </a:endParaRPr>
          </a:p>
        </p:txBody>
      </p:sp>
    </p:spTree>
    <p:extLst>
      <p:ext uri="{BB962C8B-B14F-4D97-AF65-F5344CB8AC3E}">
        <p14:creationId xmlns:p14="http://schemas.microsoft.com/office/powerpoint/2010/main" val="601877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tanding together&#10;&#10;Description automatically generated">
            <a:extLst>
              <a:ext uri="{FF2B5EF4-FFF2-40B4-BE49-F238E27FC236}">
                <a16:creationId xmlns:a16="http://schemas.microsoft.com/office/drawing/2014/main" id="{922892BC-48FB-159C-10BD-0B4C670DB111}"/>
              </a:ext>
            </a:extLst>
          </p:cNvPr>
          <p:cNvPicPr>
            <a:picLocks noChangeAspect="1"/>
          </p:cNvPicPr>
          <p:nvPr/>
        </p:nvPicPr>
        <p:blipFill rotWithShape="1">
          <a:blip r:embed="rId3">
            <a:extLst>
              <a:ext uri="{28A0092B-C50C-407E-A947-70E740481C1C}">
                <a14:useLocalDpi xmlns:a14="http://schemas.microsoft.com/office/drawing/2010/main" val="0"/>
              </a:ext>
            </a:extLst>
          </a:blip>
          <a:srcRect l="21165"/>
          <a:stretch/>
        </p:blipFill>
        <p:spPr>
          <a:xfrm>
            <a:off x="1419224" y="661912"/>
            <a:ext cx="8762999" cy="5723382"/>
          </a:xfrm>
          <a:prstGeom prst="rect">
            <a:avLst/>
          </a:prstGeom>
        </p:spPr>
      </p:pic>
    </p:spTree>
    <p:extLst>
      <p:ext uri="{BB962C8B-B14F-4D97-AF65-F5344CB8AC3E}">
        <p14:creationId xmlns:p14="http://schemas.microsoft.com/office/powerpoint/2010/main" val="2491216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itting on a bench outside">
            <a:extLst>
              <a:ext uri="{FF2B5EF4-FFF2-40B4-BE49-F238E27FC236}">
                <a16:creationId xmlns:a16="http://schemas.microsoft.com/office/drawing/2014/main" id="{1E979AAC-8FB6-3B4A-8917-ED97206953B4}"/>
              </a:ext>
            </a:extLst>
          </p:cNvPr>
          <p:cNvPicPr>
            <a:picLocks noChangeAspect="1"/>
          </p:cNvPicPr>
          <p:nvPr/>
        </p:nvPicPr>
        <p:blipFill rotWithShape="1">
          <a:blip r:embed="rId3">
            <a:extLst>
              <a:ext uri="{28A0092B-C50C-407E-A947-70E740481C1C}">
                <a14:useLocalDpi xmlns:a14="http://schemas.microsoft.com/office/drawing/2010/main" val="0"/>
              </a:ext>
            </a:extLst>
          </a:blip>
          <a:srcRect t="1874" b="27856"/>
          <a:stretch/>
        </p:blipFill>
        <p:spPr>
          <a:xfrm>
            <a:off x="456817" y="483620"/>
            <a:ext cx="11277600" cy="5943600"/>
          </a:xfrm>
          <a:prstGeom prst="rect">
            <a:avLst/>
          </a:prstGeom>
        </p:spPr>
      </p:pic>
      <p:sp>
        <p:nvSpPr>
          <p:cNvPr id="6" name="Rectangle 5">
            <a:extLst>
              <a:ext uri="{FF2B5EF4-FFF2-40B4-BE49-F238E27FC236}">
                <a16:creationId xmlns:a16="http://schemas.microsoft.com/office/drawing/2014/main" id="{3EBE9B1D-F44E-3F17-6122-AC8F83EB04B1}"/>
              </a:ext>
            </a:extLst>
          </p:cNvPr>
          <p:cNvSpPr/>
          <p:nvPr/>
        </p:nvSpPr>
        <p:spPr>
          <a:xfrm>
            <a:off x="3020088" y="917769"/>
            <a:ext cx="5522537" cy="923330"/>
          </a:xfrm>
          <a:prstGeom prst="rect">
            <a:avLst/>
          </a:prstGeom>
          <a:solidFill>
            <a:schemeClr val="bg1">
              <a:alpha val="45000"/>
            </a:schemeClr>
          </a:solidFill>
        </p:spPr>
        <p:txBody>
          <a:bodyPr wrap="none" lIns="91440" tIns="45720" rIns="91440" bIns="45720">
            <a:spAutoFit/>
          </a:bodyPr>
          <a:lstStyle/>
          <a:p>
            <a:pPr algn="ctr"/>
            <a:r>
              <a:rPr lang="en-US" sz="5400">
                <a:ln w="0"/>
                <a:effectLst>
                  <a:reflection blurRad="6350" stA="53000" endA="300" endPos="35500" dir="5400000" sy="-90000" algn="bl" rotWithShape="0"/>
                </a:effectLst>
              </a:rPr>
              <a:t>Covering all bases?</a:t>
            </a:r>
            <a:endParaRPr lang="en-US" sz="5400" b="0" cap="none" spc="0">
              <a:ln w="0"/>
              <a:effectLst>
                <a:reflection blurRad="6350" stA="53000" endA="300" endPos="35500" dir="5400000" sy="-90000" algn="bl" rotWithShape="0"/>
              </a:effectLst>
            </a:endParaRPr>
          </a:p>
        </p:txBody>
      </p:sp>
    </p:spTree>
    <p:extLst>
      <p:ext uri="{BB962C8B-B14F-4D97-AF65-F5344CB8AC3E}">
        <p14:creationId xmlns:p14="http://schemas.microsoft.com/office/powerpoint/2010/main" val="2586023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artoon characters holding balloons&#10;&#10;Description automatically generated">
            <a:extLst>
              <a:ext uri="{FF2B5EF4-FFF2-40B4-BE49-F238E27FC236}">
                <a16:creationId xmlns:a16="http://schemas.microsoft.com/office/drawing/2014/main" id="{AB0C582C-AFB2-72AD-B4BE-D6BB18E0DE1C}"/>
              </a:ext>
            </a:extLst>
          </p:cNvPr>
          <p:cNvPicPr>
            <a:picLocks noChangeAspect="1"/>
          </p:cNvPicPr>
          <p:nvPr/>
        </p:nvPicPr>
        <p:blipFill rotWithShape="1">
          <a:blip r:embed="rId3">
            <a:extLst>
              <a:ext uri="{28A0092B-C50C-407E-A947-70E740481C1C}">
                <a14:useLocalDpi xmlns:a14="http://schemas.microsoft.com/office/drawing/2010/main" val="0"/>
              </a:ext>
            </a:extLst>
          </a:blip>
          <a:srcRect r="7526"/>
          <a:stretch/>
        </p:blipFill>
        <p:spPr>
          <a:xfrm>
            <a:off x="7816130" y="-2"/>
            <a:ext cx="4375870" cy="6858000"/>
          </a:xfrm>
          <a:custGeom>
            <a:avLst/>
            <a:gdLst/>
            <a:ahLst/>
            <a:cxnLst/>
            <a:rect l="l" t="t" r="r" b="b"/>
            <a:pathLst>
              <a:path w="4375870" h="6858000">
                <a:moveTo>
                  <a:pt x="4441" y="0"/>
                </a:moveTo>
                <a:lnTo>
                  <a:pt x="4375870" y="0"/>
                </a:lnTo>
                <a:lnTo>
                  <a:pt x="4375870" y="23"/>
                </a:lnTo>
                <a:lnTo>
                  <a:pt x="4375870"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p:spPr>
      </p:pic>
      <p:pic>
        <p:nvPicPr>
          <p:cNvPr id="5" name="Picture 4">
            <a:extLst>
              <a:ext uri="{FF2B5EF4-FFF2-40B4-BE49-F238E27FC236}">
                <a16:creationId xmlns:a16="http://schemas.microsoft.com/office/drawing/2014/main" id="{2D3EFE9C-9788-3DB5-243A-5811B2F25E4B}"/>
              </a:ext>
            </a:extLst>
          </p:cNvPr>
          <p:cNvPicPr>
            <a:picLocks noChangeAspect="1"/>
          </p:cNvPicPr>
          <p:nvPr/>
        </p:nvPicPr>
        <p:blipFill rotWithShape="1">
          <a:blip r:embed="rId4"/>
          <a:srcRect l="29440" r="22455" b="-2"/>
          <a:stretch/>
        </p:blipFill>
        <p:spPr>
          <a:xfrm>
            <a:off x="3595404" y="33"/>
            <a:ext cx="4942298" cy="6857999"/>
          </a:xfrm>
          <a:custGeom>
            <a:avLst/>
            <a:gdLst/>
            <a:ahLst/>
            <a:cxnLst/>
            <a:rect l="l" t="t" r="r" b="b"/>
            <a:pathLst>
              <a:path w="4942298" h="6857999">
                <a:moveTo>
                  <a:pt x="0" y="0"/>
                </a:moveTo>
                <a:lnTo>
                  <a:pt x="4164238" y="0"/>
                </a:lnTo>
                <a:lnTo>
                  <a:pt x="4271743" y="210478"/>
                </a:lnTo>
                <a:cubicBezTo>
                  <a:pt x="4695097" y="1127919"/>
                  <a:pt x="4942298" y="2233909"/>
                  <a:pt x="4942298" y="3424428"/>
                </a:cubicBezTo>
                <a:cubicBezTo>
                  <a:pt x="4942298" y="4614948"/>
                  <a:pt x="4695097" y="5720938"/>
                  <a:pt x="4271743" y="6638378"/>
                </a:cubicBezTo>
                <a:lnTo>
                  <a:pt x="4159568" y="6857999"/>
                </a:lnTo>
                <a:lnTo>
                  <a:pt x="49488" y="6857999"/>
                </a:lnTo>
                <a:lnTo>
                  <a:pt x="119616" y="6721637"/>
                </a:lnTo>
                <a:cubicBezTo>
                  <a:pt x="540124" y="5863919"/>
                  <a:pt x="796416" y="4724528"/>
                  <a:pt x="796416" y="3474162"/>
                </a:cubicBezTo>
                <a:cubicBezTo>
                  <a:pt x="796416" y="2140439"/>
                  <a:pt x="504812" y="932979"/>
                  <a:pt x="33352" y="58950"/>
                </a:cubicBezTo>
                <a:close/>
              </a:path>
            </a:pathLst>
          </a:custGeom>
        </p:spPr>
      </p:pic>
      <p:sp>
        <p:nvSpPr>
          <p:cNvPr id="2" name="Title 1">
            <a:extLst>
              <a:ext uri="{FF2B5EF4-FFF2-40B4-BE49-F238E27FC236}">
                <a16:creationId xmlns:a16="http://schemas.microsoft.com/office/drawing/2014/main" id="{B4BB87CE-4609-533C-5471-28E3298ED73D}"/>
              </a:ext>
            </a:extLst>
          </p:cNvPr>
          <p:cNvSpPr>
            <a:spLocks noGrp="1"/>
          </p:cNvSpPr>
          <p:nvPr>
            <p:ph type="title"/>
          </p:nvPr>
        </p:nvSpPr>
        <p:spPr>
          <a:xfrm>
            <a:off x="438913" y="1511589"/>
            <a:ext cx="3430958" cy="2896432"/>
          </a:xfrm>
        </p:spPr>
        <p:txBody>
          <a:bodyPr vert="horz" lIns="91440" tIns="45720" rIns="91440" bIns="45720" rtlCol="0" anchor="b">
            <a:normAutofit/>
          </a:bodyPr>
          <a:lstStyle/>
          <a:p>
            <a:r>
              <a:rPr lang="en-US" sz="4000" b="1" kern="1200">
                <a:solidFill>
                  <a:schemeClr val="tx1"/>
                </a:solidFill>
                <a:latin typeface="+mj-lt"/>
                <a:ea typeface="+mj-ea"/>
                <a:cs typeface="+mj-cs"/>
              </a:rPr>
              <a:t>20 Years </a:t>
            </a:r>
            <a:br>
              <a:rPr lang="en-US" sz="4000" b="1" kern="1200">
                <a:solidFill>
                  <a:schemeClr val="tx1"/>
                </a:solidFill>
                <a:latin typeface="+mj-lt"/>
                <a:ea typeface="+mj-ea"/>
                <a:cs typeface="+mj-cs"/>
              </a:rPr>
            </a:br>
            <a:r>
              <a:rPr lang="en-US" sz="4000" b="1" kern="1200">
                <a:solidFill>
                  <a:schemeClr val="tx1"/>
                </a:solidFill>
                <a:latin typeface="+mj-lt"/>
                <a:ea typeface="+mj-ea"/>
                <a:cs typeface="+mj-cs"/>
              </a:rPr>
              <a:t>for Who</a:t>
            </a:r>
          </a:p>
        </p:txBody>
      </p:sp>
      <p:sp>
        <p:nvSpPr>
          <p:cNvPr id="3" name="TextBox 2">
            <a:extLst>
              <a:ext uri="{FF2B5EF4-FFF2-40B4-BE49-F238E27FC236}">
                <a16:creationId xmlns:a16="http://schemas.microsoft.com/office/drawing/2014/main" id="{73AF63E9-739D-C15F-41A1-BF9FB77A806F}"/>
              </a:ext>
            </a:extLst>
          </p:cNvPr>
          <p:cNvSpPr txBox="1"/>
          <p:nvPr/>
        </p:nvSpPr>
        <p:spPr>
          <a:xfrm>
            <a:off x="4581727" y="649480"/>
            <a:ext cx="3025303" cy="5546047"/>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endParaRPr lang="en-US" sz="2000"/>
          </a:p>
        </p:txBody>
      </p:sp>
      <p:sp>
        <p:nvSpPr>
          <p:cNvPr id="6" name="Oval 5">
            <a:extLst>
              <a:ext uri="{FF2B5EF4-FFF2-40B4-BE49-F238E27FC236}">
                <a16:creationId xmlns:a16="http://schemas.microsoft.com/office/drawing/2014/main" id="{F5B760DC-D5E3-CC74-E5DF-8058AE002E60}"/>
              </a:ext>
            </a:extLst>
          </p:cNvPr>
          <p:cNvSpPr/>
          <p:nvPr/>
        </p:nvSpPr>
        <p:spPr>
          <a:xfrm rot="21343716">
            <a:off x="8660523" y="385674"/>
            <a:ext cx="1060912" cy="1365131"/>
          </a:xfrm>
          <a:prstGeom prst="ellipse">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5400">
                <a:ln w="0"/>
                <a:solidFill>
                  <a:schemeClr val="tx1"/>
                </a:solidFill>
                <a:effectLst>
                  <a:outerShdw blurRad="38100" dist="19050" dir="2700000" algn="tl" rotWithShape="0">
                    <a:schemeClr val="dk1">
                      <a:alpha val="40000"/>
                    </a:schemeClr>
                  </a:outerShdw>
                </a:effectLst>
                <a:latin typeface="Comic Sans MS" panose="030F0702030302020204" pitchFamily="66" charset="0"/>
                <a:ea typeface="STXingkai" panose="02010800040101010101" pitchFamily="2" charset="-122"/>
              </a:rPr>
              <a:t>2</a:t>
            </a:r>
            <a:endParaRPr lang="en-GB" sz="5400">
              <a:ln w="0"/>
              <a:solidFill>
                <a:schemeClr val="tx1"/>
              </a:solidFill>
              <a:effectLst>
                <a:outerShdw blurRad="38100" dist="19050" dir="2700000" algn="tl" rotWithShape="0">
                  <a:schemeClr val="dk1">
                    <a:alpha val="40000"/>
                  </a:schemeClr>
                </a:outerShdw>
              </a:effectLst>
              <a:latin typeface="Comic Sans MS" panose="030F0702030302020204" pitchFamily="66" charset="0"/>
              <a:ea typeface="STXingkai" panose="02010800040101010101" pitchFamily="2" charset="-122"/>
            </a:endParaRPr>
          </a:p>
        </p:txBody>
      </p:sp>
    </p:spTree>
    <p:extLst>
      <p:ext uri="{BB962C8B-B14F-4D97-AF65-F5344CB8AC3E}">
        <p14:creationId xmlns:p14="http://schemas.microsoft.com/office/powerpoint/2010/main" val="2005107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itting at a table&#10;&#10;Description automatically generated">
            <a:extLst>
              <a:ext uri="{FF2B5EF4-FFF2-40B4-BE49-F238E27FC236}">
                <a16:creationId xmlns:a16="http://schemas.microsoft.com/office/drawing/2014/main" id="{115AF226-8243-ACAF-5317-E125933AA41F}"/>
              </a:ext>
            </a:extLst>
          </p:cNvPr>
          <p:cNvPicPr>
            <a:picLocks noChangeAspect="1"/>
          </p:cNvPicPr>
          <p:nvPr/>
        </p:nvPicPr>
        <p:blipFill rotWithShape="1">
          <a:blip r:embed="rId3">
            <a:extLst>
              <a:ext uri="{28A0092B-C50C-407E-A947-70E740481C1C}">
                <a14:useLocalDpi xmlns:a14="http://schemas.microsoft.com/office/drawing/2010/main" val="0"/>
              </a:ext>
            </a:extLst>
          </a:blip>
          <a:srcRect t="8025" b="21939"/>
          <a:stretch/>
        </p:blipFill>
        <p:spPr>
          <a:xfrm rot="10800000">
            <a:off x="457200" y="457200"/>
            <a:ext cx="11277600" cy="5943600"/>
          </a:xfrm>
          <a:prstGeom prst="rect">
            <a:avLst/>
          </a:prstGeom>
        </p:spPr>
      </p:pic>
      <p:sp>
        <p:nvSpPr>
          <p:cNvPr id="2" name="TextBox 1">
            <a:extLst>
              <a:ext uri="{FF2B5EF4-FFF2-40B4-BE49-F238E27FC236}">
                <a16:creationId xmlns:a16="http://schemas.microsoft.com/office/drawing/2014/main" id="{197331D2-C7EE-0CCF-12C5-F0B97C1535E2}"/>
              </a:ext>
            </a:extLst>
          </p:cNvPr>
          <p:cNvSpPr txBox="1"/>
          <p:nvPr/>
        </p:nvSpPr>
        <p:spPr>
          <a:xfrm>
            <a:off x="1846556" y="456343"/>
            <a:ext cx="3516155" cy="923330"/>
          </a:xfrm>
          <a:prstGeom prst="rect">
            <a:avLst/>
          </a:prstGeom>
          <a:solidFill>
            <a:srgbClr val="FFFF00"/>
          </a:solidFill>
        </p:spPr>
        <p:txBody>
          <a:bodyPr wrap="none" rtlCol="0">
            <a:spAutoFit/>
          </a:bodyPr>
          <a:lstStyle/>
          <a:p>
            <a:r>
              <a:rPr lang="en-US" sz="5400" b="1" i="1"/>
              <a:t>Partnership</a:t>
            </a:r>
            <a:endParaRPr lang="en-GB" sz="5400" b="1" i="1"/>
          </a:p>
        </p:txBody>
      </p:sp>
    </p:spTree>
    <p:extLst>
      <p:ext uri="{BB962C8B-B14F-4D97-AF65-F5344CB8AC3E}">
        <p14:creationId xmlns:p14="http://schemas.microsoft.com/office/powerpoint/2010/main" val="1665005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900FC2-14C7-9656-8A53-A3CE0596C276}"/>
              </a:ext>
            </a:extLst>
          </p:cNvPr>
          <p:cNvPicPr>
            <a:picLocks noChangeAspect="1"/>
          </p:cNvPicPr>
          <p:nvPr/>
        </p:nvPicPr>
        <p:blipFill rotWithShape="1">
          <a:blip r:embed="rId3"/>
          <a:srcRect b="29730"/>
          <a:stretch/>
        </p:blipFill>
        <p:spPr>
          <a:xfrm>
            <a:off x="457200" y="457200"/>
            <a:ext cx="11277600" cy="5943600"/>
          </a:xfrm>
          <a:prstGeom prst="rect">
            <a:avLst/>
          </a:prstGeom>
        </p:spPr>
      </p:pic>
    </p:spTree>
    <p:extLst>
      <p:ext uri="{BB962C8B-B14F-4D97-AF65-F5344CB8AC3E}">
        <p14:creationId xmlns:p14="http://schemas.microsoft.com/office/powerpoint/2010/main" val="5224156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standing next to a sign&#10;&#10;Description automatically generated">
            <a:extLst>
              <a:ext uri="{FF2B5EF4-FFF2-40B4-BE49-F238E27FC236}">
                <a16:creationId xmlns:a16="http://schemas.microsoft.com/office/drawing/2014/main" id="{7558450B-B05F-9F5D-100D-E242173C0578}"/>
              </a:ext>
            </a:extLst>
          </p:cNvPr>
          <p:cNvPicPr>
            <a:picLocks noChangeAspect="1"/>
          </p:cNvPicPr>
          <p:nvPr/>
        </p:nvPicPr>
        <p:blipFill rotWithShape="1">
          <a:blip r:embed="rId3">
            <a:extLst>
              <a:ext uri="{28A0092B-C50C-407E-A947-70E740481C1C}">
                <a14:useLocalDpi xmlns:a14="http://schemas.microsoft.com/office/drawing/2010/main" val="0"/>
              </a:ext>
            </a:extLst>
          </a:blip>
          <a:srcRect t="13358" r="2" b="19989"/>
          <a:stretch/>
        </p:blipFill>
        <p:spPr>
          <a:xfrm>
            <a:off x="3523488" y="10"/>
            <a:ext cx="8668512" cy="6857990"/>
          </a:xfrm>
          <a:prstGeom prst="rect">
            <a:avLst/>
          </a:prstGeom>
        </p:spPr>
      </p:pic>
      <p:sp>
        <p:nvSpPr>
          <p:cNvPr id="29" name="Rectangle 28">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259522A9-A7DA-B3D8-EA93-FA87B0CA0315}"/>
              </a:ext>
            </a:extLst>
          </p:cNvPr>
          <p:cNvSpPr txBox="1"/>
          <p:nvPr/>
        </p:nvSpPr>
        <p:spPr>
          <a:xfrm>
            <a:off x="342623" y="1826933"/>
            <a:ext cx="4023360" cy="3204134"/>
          </a:xfrm>
          <a:prstGeom prst="rect">
            <a:avLst/>
          </a:prstGeom>
        </p:spPr>
        <p:txBody>
          <a:bodyPr vert="horz" lIns="91440" tIns="45720" rIns="91440" bIns="45720" rtlCol="0" anchor="b">
            <a:normAutofit fontScale="92500" lnSpcReduction="10000"/>
          </a:bodyPr>
          <a:lstStyle/>
          <a:p>
            <a:pPr>
              <a:lnSpc>
                <a:spcPct val="90000"/>
              </a:lnSpc>
              <a:spcBef>
                <a:spcPct val="0"/>
              </a:spcBef>
              <a:spcAft>
                <a:spcPts val="600"/>
              </a:spcAft>
            </a:pPr>
            <a:r>
              <a:rPr lang="en-US" sz="4800" dirty="0">
                <a:solidFill>
                  <a:schemeClr val="bg1"/>
                </a:solidFill>
                <a:latin typeface="+mj-lt"/>
                <a:ea typeface="+mj-ea"/>
                <a:cs typeface="+mj-cs"/>
              </a:rPr>
              <a:t>We worked with </a:t>
            </a:r>
          </a:p>
          <a:p>
            <a:pPr>
              <a:lnSpc>
                <a:spcPct val="90000"/>
              </a:lnSpc>
              <a:spcBef>
                <a:spcPct val="0"/>
              </a:spcBef>
              <a:spcAft>
                <a:spcPts val="600"/>
              </a:spcAft>
            </a:pPr>
            <a:r>
              <a:rPr lang="en-US" sz="4800" dirty="0">
                <a:solidFill>
                  <a:schemeClr val="bg1"/>
                </a:solidFill>
                <a:latin typeface="+mj-lt"/>
                <a:ea typeface="+mj-ea"/>
                <a:cs typeface="+mj-cs"/>
              </a:rPr>
              <a:t>Ruby Wax</a:t>
            </a:r>
          </a:p>
          <a:p>
            <a:pPr>
              <a:lnSpc>
                <a:spcPct val="90000"/>
              </a:lnSpc>
              <a:spcBef>
                <a:spcPct val="0"/>
              </a:spcBef>
              <a:spcAft>
                <a:spcPts val="600"/>
              </a:spcAft>
            </a:pPr>
            <a:r>
              <a:rPr lang="en-US" sz="4800" dirty="0">
                <a:solidFill>
                  <a:schemeClr val="bg1"/>
                </a:solidFill>
                <a:latin typeface="+mj-lt"/>
                <a:ea typeface="+mj-ea"/>
                <a:cs typeface="+mj-cs"/>
              </a:rPr>
              <a:t>to understand mental wellbeing</a:t>
            </a:r>
          </a:p>
        </p:txBody>
      </p:sp>
      <p:sp>
        <p:nvSpPr>
          <p:cNvPr id="31" name="Rectangle 3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3" name="Rectangle 3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3021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erson sitting in a chair&#10;&#10;Description automatically generated">
            <a:extLst>
              <a:ext uri="{FF2B5EF4-FFF2-40B4-BE49-F238E27FC236}">
                <a16:creationId xmlns:a16="http://schemas.microsoft.com/office/drawing/2014/main" id="{CD358C24-2D1C-424B-8D74-B6C7456D71A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5" name="Rectangle 14">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0573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4FC729-B1BF-B3E5-E652-EB482FF16909}"/>
              </a:ext>
            </a:extLst>
          </p:cNvPr>
          <p:cNvPicPr>
            <a:picLocks noChangeAspect="1"/>
          </p:cNvPicPr>
          <p:nvPr/>
        </p:nvPicPr>
        <p:blipFill rotWithShape="1">
          <a:blip r:embed="rId3"/>
          <a:srcRect t="156" r="1" b="1"/>
          <a:stretch/>
        </p:blipFill>
        <p:spPr>
          <a:xfrm>
            <a:off x="-1" y="10"/>
            <a:ext cx="6096001" cy="6857990"/>
          </a:xfrm>
          <a:prstGeom prst="rect">
            <a:avLst/>
          </a:prstGeom>
        </p:spPr>
      </p:pic>
      <p:pic>
        <p:nvPicPr>
          <p:cNvPr id="4" name="Picture 3" descr="A person using a trimmer in a yard&#10;&#10;Description automatically generated">
            <a:extLst>
              <a:ext uri="{FF2B5EF4-FFF2-40B4-BE49-F238E27FC236}">
                <a16:creationId xmlns:a16="http://schemas.microsoft.com/office/drawing/2014/main" id="{B449B0F1-FD82-FDB0-F0DB-C7C147FDB20C}"/>
              </a:ext>
            </a:extLst>
          </p:cNvPr>
          <p:cNvPicPr>
            <a:picLocks noChangeAspect="1"/>
          </p:cNvPicPr>
          <p:nvPr/>
        </p:nvPicPr>
        <p:blipFill rotWithShape="1">
          <a:blip r:embed="rId4">
            <a:extLst>
              <a:ext uri="{28A0092B-C50C-407E-A947-70E740481C1C}">
                <a14:useLocalDpi xmlns:a14="http://schemas.microsoft.com/office/drawing/2010/main" val="0"/>
              </a:ext>
            </a:extLst>
          </a:blip>
          <a:srcRect l="5622" r="9982"/>
          <a:stretch/>
        </p:blipFill>
        <p:spPr>
          <a:xfrm rot="5400000">
            <a:off x="5712714" y="381761"/>
            <a:ext cx="6858000" cy="6094477"/>
          </a:xfrm>
          <a:prstGeom prst="rect">
            <a:avLst/>
          </a:prstGeom>
        </p:spPr>
      </p:pic>
      <p:sp>
        <p:nvSpPr>
          <p:cNvPr id="2" name="Rectangle 1">
            <a:extLst>
              <a:ext uri="{FF2B5EF4-FFF2-40B4-BE49-F238E27FC236}">
                <a16:creationId xmlns:a16="http://schemas.microsoft.com/office/drawing/2014/main" id="{A16477A7-132B-0618-2D60-9C80822F1680}"/>
              </a:ext>
            </a:extLst>
          </p:cNvPr>
          <p:cNvSpPr/>
          <p:nvPr/>
        </p:nvSpPr>
        <p:spPr>
          <a:xfrm>
            <a:off x="404553" y="3091928"/>
            <a:ext cx="9079991" cy="238760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7200" b="1" kern="1200">
                <a:ln w="13462">
                  <a:solidFill>
                    <a:schemeClr val="bg1"/>
                  </a:solidFill>
                  <a:prstDash val="solid"/>
                </a:ln>
                <a:solidFill>
                  <a:schemeClr val="bg1"/>
                </a:solidFill>
                <a:effectLst>
                  <a:outerShdw dist="38100" dir="2700000" algn="bl" rotWithShape="0">
                    <a:schemeClr val="accent5"/>
                  </a:outerShdw>
                </a:effectLst>
                <a:latin typeface="+mj-lt"/>
                <a:ea typeface="+mj-ea"/>
                <a:cs typeface="+mj-cs"/>
              </a:rPr>
              <a:t>Honorary </a:t>
            </a:r>
          </a:p>
          <a:p>
            <a:pPr>
              <a:lnSpc>
                <a:spcPct val="90000"/>
              </a:lnSpc>
              <a:spcBef>
                <a:spcPct val="0"/>
              </a:spcBef>
              <a:spcAft>
                <a:spcPts val="600"/>
              </a:spcAft>
            </a:pPr>
            <a:r>
              <a:rPr lang="en-US" sz="7200" b="1" kern="1200">
                <a:ln w="13462">
                  <a:solidFill>
                    <a:schemeClr val="bg1"/>
                  </a:solidFill>
                  <a:prstDash val="solid"/>
                </a:ln>
                <a:solidFill>
                  <a:schemeClr val="bg1"/>
                </a:solidFill>
                <a:effectLst>
                  <a:outerShdw dist="38100" dir="2700000" algn="bl" rotWithShape="0">
                    <a:schemeClr val="accent5"/>
                  </a:outerShdw>
                </a:effectLst>
                <a:latin typeface="+mj-lt"/>
                <a:ea typeface="+mj-ea"/>
                <a:cs typeface="+mj-cs"/>
              </a:rPr>
              <a:t>Chair</a:t>
            </a:r>
            <a:endParaRPr lang="en-US" sz="7200" b="1" kern="1200" cap="none" spc="0">
              <a:ln w="13462">
                <a:solidFill>
                  <a:schemeClr val="bg1"/>
                </a:solidFill>
                <a:prstDash val="solid"/>
              </a:ln>
              <a:solidFill>
                <a:schemeClr val="bg1"/>
              </a:solidFill>
              <a:effectLst>
                <a:outerShdw dist="38100" dir="2700000" algn="bl" rotWithShape="0">
                  <a:schemeClr val="accent5"/>
                </a:outerShdw>
              </a:effectLst>
              <a:latin typeface="+mj-lt"/>
              <a:ea typeface="+mj-ea"/>
              <a:cs typeface="+mj-cs"/>
            </a:endParaRPr>
          </a:p>
        </p:txBody>
      </p:sp>
    </p:spTree>
    <p:extLst>
      <p:ext uri="{BB962C8B-B14F-4D97-AF65-F5344CB8AC3E}">
        <p14:creationId xmlns:p14="http://schemas.microsoft.com/office/powerpoint/2010/main" val="2276492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DE85DFFE-C3E0-4030-AE7F-A60F0A82A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3.jpg" descr="/Users/razormoon/Razor_Moon/RM_WIP/untitled folder/untitled folder/3.jpg">
            <a:extLst>
              <a:ext uri="{FF2B5EF4-FFF2-40B4-BE49-F238E27FC236}">
                <a16:creationId xmlns:a16="http://schemas.microsoft.com/office/drawing/2014/main" id="{21979FA4-3767-87E6-D051-766F5A431785}"/>
              </a:ext>
            </a:extLst>
          </p:cNvPr>
          <p:cNvPicPr>
            <a:picLocks noChangeAspect="1"/>
          </p:cNvPicPr>
          <p:nvPr/>
        </p:nvPicPr>
        <p:blipFill rotWithShape="1">
          <a:blip r:embed="rId3" r:link="rId4"/>
          <a:srcRect t="12763" r="1" b="38504"/>
          <a:stretch>
            <a:fillRect/>
          </a:stretch>
        </p:blipFill>
        <p:spPr bwMode="auto">
          <a:xfrm>
            <a:off x="1942813" y="181596"/>
            <a:ext cx="8279548" cy="6044817"/>
          </a:xfrm>
          <a:custGeom>
            <a:avLst/>
            <a:gdLst/>
            <a:ahLst/>
            <a:cxnLst/>
            <a:rect l="l" t="t" r="r" b="b"/>
            <a:pathLst>
              <a:path w="8279548" h="6044817">
                <a:moveTo>
                  <a:pt x="8670" y="3353401"/>
                </a:moveTo>
                <a:lnTo>
                  <a:pt x="9145" y="3371492"/>
                </a:lnTo>
                <a:cubicBezTo>
                  <a:pt x="9699" y="3387565"/>
                  <a:pt x="10447" y="3405952"/>
                  <a:pt x="11359" y="3425479"/>
                </a:cubicBezTo>
                <a:lnTo>
                  <a:pt x="12840" y="3453616"/>
                </a:lnTo>
                <a:lnTo>
                  <a:pt x="10088" y="3453505"/>
                </a:lnTo>
                <a:cubicBezTo>
                  <a:pt x="-1786" y="3446192"/>
                  <a:pt x="-2668" y="3413238"/>
                  <a:pt x="4780" y="3369666"/>
                </a:cubicBezTo>
                <a:close/>
                <a:moveTo>
                  <a:pt x="8372" y="3312218"/>
                </a:moveTo>
                <a:cubicBezTo>
                  <a:pt x="8874" y="3309151"/>
                  <a:pt x="9584" y="3310642"/>
                  <a:pt x="10474" y="3315559"/>
                </a:cubicBezTo>
                <a:lnTo>
                  <a:pt x="13062" y="3335036"/>
                </a:lnTo>
                <a:lnTo>
                  <a:pt x="8670" y="3353401"/>
                </a:lnTo>
                <a:lnTo>
                  <a:pt x="8092" y="3331389"/>
                </a:lnTo>
                <a:cubicBezTo>
                  <a:pt x="7953" y="3321118"/>
                  <a:pt x="8037" y="3314336"/>
                  <a:pt x="8372" y="3312218"/>
                </a:cubicBezTo>
                <a:close/>
                <a:moveTo>
                  <a:pt x="7241326" y="1569777"/>
                </a:moveTo>
                <a:cubicBezTo>
                  <a:pt x="7223035" y="1582267"/>
                  <a:pt x="7204746" y="1594758"/>
                  <a:pt x="7186456" y="1607248"/>
                </a:cubicBezTo>
                <a:cubicBezTo>
                  <a:pt x="7196717" y="1604126"/>
                  <a:pt x="7207869" y="1601003"/>
                  <a:pt x="7218575" y="1597880"/>
                </a:cubicBezTo>
                <a:cubicBezTo>
                  <a:pt x="7227497" y="1590296"/>
                  <a:pt x="7236865" y="1583160"/>
                  <a:pt x="7245787" y="1575129"/>
                </a:cubicBezTo>
                <a:cubicBezTo>
                  <a:pt x="7244449" y="1573345"/>
                  <a:pt x="7242665" y="1571561"/>
                  <a:pt x="7241326" y="1569777"/>
                </a:cubicBezTo>
                <a:close/>
                <a:moveTo>
                  <a:pt x="6913001" y="943907"/>
                </a:moveTo>
                <a:cubicBezTo>
                  <a:pt x="6803262" y="1018851"/>
                  <a:pt x="6693523" y="1094241"/>
                  <a:pt x="6583784" y="1169185"/>
                </a:cubicBezTo>
                <a:cubicBezTo>
                  <a:pt x="6585569" y="1170969"/>
                  <a:pt x="6586907" y="1172754"/>
                  <a:pt x="6588692" y="1174538"/>
                </a:cubicBezTo>
                <a:cubicBezTo>
                  <a:pt x="6709136" y="1111193"/>
                  <a:pt x="6822890" y="1040710"/>
                  <a:pt x="6913001" y="943907"/>
                </a:cubicBezTo>
                <a:close/>
                <a:moveTo>
                  <a:pt x="7619780" y="253"/>
                </a:moveTo>
                <a:cubicBezTo>
                  <a:pt x="7623962" y="-472"/>
                  <a:pt x="7628088" y="197"/>
                  <a:pt x="7631657" y="4435"/>
                </a:cubicBezTo>
                <a:cubicBezTo>
                  <a:pt x="7637902" y="11572"/>
                  <a:pt x="7632550" y="20049"/>
                  <a:pt x="7628088" y="26294"/>
                </a:cubicBezTo>
                <a:cubicBezTo>
                  <a:pt x="7620059" y="37446"/>
                  <a:pt x="7612921" y="48152"/>
                  <a:pt x="7609799" y="61535"/>
                </a:cubicBezTo>
                <a:cubicBezTo>
                  <a:pt x="7607569" y="70457"/>
                  <a:pt x="7605337" y="80271"/>
                  <a:pt x="7611583" y="86962"/>
                </a:cubicBezTo>
                <a:cubicBezTo>
                  <a:pt x="7637456" y="115512"/>
                  <a:pt x="7618720" y="128895"/>
                  <a:pt x="7596416" y="144062"/>
                </a:cubicBezTo>
                <a:cubicBezTo>
                  <a:pt x="7565636" y="164583"/>
                  <a:pt x="7553591" y="194916"/>
                  <a:pt x="7560728" y="231050"/>
                </a:cubicBezTo>
                <a:cubicBezTo>
                  <a:pt x="7563405" y="245772"/>
                  <a:pt x="7561621" y="254693"/>
                  <a:pt x="7543330" y="254247"/>
                </a:cubicBezTo>
                <a:cubicBezTo>
                  <a:pt x="7536194" y="254247"/>
                  <a:pt x="7534409" y="259155"/>
                  <a:pt x="7531732" y="264507"/>
                </a:cubicBezTo>
                <a:cubicBezTo>
                  <a:pt x="7474633" y="390752"/>
                  <a:pt x="7392105" y="501383"/>
                  <a:pt x="7295303" y="603092"/>
                </a:cubicBezTo>
                <a:cubicBezTo>
                  <a:pt x="7216791" y="685620"/>
                  <a:pt x="7130248" y="760117"/>
                  <a:pt x="7040584" y="832385"/>
                </a:cubicBezTo>
                <a:cubicBezTo>
                  <a:pt x="7037908" y="834615"/>
                  <a:pt x="7035231" y="837291"/>
                  <a:pt x="7033892" y="841752"/>
                </a:cubicBezTo>
                <a:cubicBezTo>
                  <a:pt x="7076271" y="832831"/>
                  <a:pt x="7112851" y="814540"/>
                  <a:pt x="7148093" y="794021"/>
                </a:cubicBezTo>
                <a:cubicBezTo>
                  <a:pt x="7241772" y="739597"/>
                  <a:pt x="7320730" y="669114"/>
                  <a:pt x="7400581" y="599969"/>
                </a:cubicBezTo>
                <a:cubicBezTo>
                  <a:pt x="7449206" y="557591"/>
                  <a:pt x="7499167" y="516550"/>
                  <a:pt x="7552699" y="479079"/>
                </a:cubicBezTo>
                <a:cubicBezTo>
                  <a:pt x="7561621" y="472833"/>
                  <a:pt x="7567866" y="464803"/>
                  <a:pt x="7574111" y="456774"/>
                </a:cubicBezTo>
                <a:cubicBezTo>
                  <a:pt x="7577680" y="452313"/>
                  <a:pt x="7582140" y="448298"/>
                  <a:pt x="7589278" y="450083"/>
                </a:cubicBezTo>
                <a:cubicBezTo>
                  <a:pt x="7598201" y="452313"/>
                  <a:pt x="7599092" y="459004"/>
                  <a:pt x="7599985" y="465696"/>
                </a:cubicBezTo>
                <a:cubicBezTo>
                  <a:pt x="7602661" y="487108"/>
                  <a:pt x="7596862" y="506290"/>
                  <a:pt x="7585709" y="524580"/>
                </a:cubicBezTo>
                <a:cubicBezTo>
                  <a:pt x="7556713" y="571419"/>
                  <a:pt x="7513889" y="607553"/>
                  <a:pt x="7469725" y="641903"/>
                </a:cubicBezTo>
                <a:cubicBezTo>
                  <a:pt x="7412626" y="686066"/>
                  <a:pt x="7357310" y="732014"/>
                  <a:pt x="7306902" y="782422"/>
                </a:cubicBezTo>
                <a:cubicBezTo>
                  <a:pt x="7303333" y="785991"/>
                  <a:pt x="7296642" y="788221"/>
                  <a:pt x="7298872" y="798481"/>
                </a:cubicBezTo>
                <a:cubicBezTo>
                  <a:pt x="7330544" y="774838"/>
                  <a:pt x="7360433" y="751642"/>
                  <a:pt x="7390767" y="729336"/>
                </a:cubicBezTo>
                <a:cubicBezTo>
                  <a:pt x="7420655" y="707032"/>
                  <a:pt x="7450990" y="684727"/>
                  <a:pt x="7480878" y="662869"/>
                </a:cubicBezTo>
                <a:cubicBezTo>
                  <a:pt x="7488016" y="657516"/>
                  <a:pt x="7495599" y="649932"/>
                  <a:pt x="7505859" y="656624"/>
                </a:cubicBezTo>
                <a:cubicBezTo>
                  <a:pt x="7516565" y="663315"/>
                  <a:pt x="7515227" y="674467"/>
                  <a:pt x="7512550" y="683389"/>
                </a:cubicBezTo>
                <a:cubicBezTo>
                  <a:pt x="7504075" y="709708"/>
                  <a:pt x="7489353" y="732905"/>
                  <a:pt x="7469725" y="753426"/>
                </a:cubicBezTo>
                <a:cubicBezTo>
                  <a:pt x="7402812" y="821232"/>
                  <a:pt x="7325638" y="879670"/>
                  <a:pt x="7253816" y="943015"/>
                </a:cubicBezTo>
                <a:cubicBezTo>
                  <a:pt x="7215006" y="977365"/>
                  <a:pt x="7179319" y="1013945"/>
                  <a:pt x="7145415" y="1051862"/>
                </a:cubicBezTo>
                <a:cubicBezTo>
                  <a:pt x="7137832" y="1060338"/>
                  <a:pt x="7138279" y="1068368"/>
                  <a:pt x="7140509" y="1078182"/>
                </a:cubicBezTo>
                <a:cubicBezTo>
                  <a:pt x="7149430" y="1117885"/>
                  <a:pt x="7135602" y="1131267"/>
                  <a:pt x="7090992" y="1123684"/>
                </a:cubicBezTo>
                <a:cubicBezTo>
                  <a:pt x="7077164" y="1121452"/>
                  <a:pt x="7067796" y="1123684"/>
                  <a:pt x="7059320" y="1133051"/>
                </a:cubicBezTo>
                <a:cubicBezTo>
                  <a:pt x="6956718" y="1249035"/>
                  <a:pt x="6835381" y="1346730"/>
                  <a:pt x="6702891" y="1433718"/>
                </a:cubicBezTo>
                <a:cubicBezTo>
                  <a:pt x="6648914" y="1468959"/>
                  <a:pt x="6593152" y="1502417"/>
                  <a:pt x="6536499" y="1533643"/>
                </a:cubicBezTo>
                <a:cubicBezTo>
                  <a:pt x="6536499" y="1535873"/>
                  <a:pt x="6536499" y="1538551"/>
                  <a:pt x="6536499" y="1540781"/>
                </a:cubicBezTo>
                <a:cubicBezTo>
                  <a:pt x="6536945" y="1543903"/>
                  <a:pt x="6537391" y="1545687"/>
                  <a:pt x="6537836" y="1548365"/>
                </a:cubicBezTo>
                <a:cubicBezTo>
                  <a:pt x="6617688" y="1500186"/>
                  <a:pt x="6696646" y="1450670"/>
                  <a:pt x="6773821" y="1398477"/>
                </a:cubicBezTo>
                <a:cubicBezTo>
                  <a:pt x="6983038" y="1257066"/>
                  <a:pt x="7182888" y="1105393"/>
                  <a:pt x="7385860" y="957290"/>
                </a:cubicBezTo>
                <a:cubicBezTo>
                  <a:pt x="7454112" y="907327"/>
                  <a:pt x="7508089" y="843536"/>
                  <a:pt x="7569650" y="787329"/>
                </a:cubicBezTo>
                <a:cubicBezTo>
                  <a:pt x="7610691" y="749857"/>
                  <a:pt x="7649948" y="710601"/>
                  <a:pt x="7697679" y="679821"/>
                </a:cubicBezTo>
                <a:cubicBezTo>
                  <a:pt x="7717307" y="667330"/>
                  <a:pt x="7737827" y="656177"/>
                  <a:pt x="7764147" y="659300"/>
                </a:cubicBezTo>
                <a:cubicBezTo>
                  <a:pt x="7774407" y="660639"/>
                  <a:pt x="7786005" y="663315"/>
                  <a:pt x="7789574" y="674913"/>
                </a:cubicBezTo>
                <a:cubicBezTo>
                  <a:pt x="7792698" y="686512"/>
                  <a:pt x="7783329" y="691865"/>
                  <a:pt x="7774853" y="696771"/>
                </a:cubicBezTo>
                <a:cubicBezTo>
                  <a:pt x="7772623" y="698110"/>
                  <a:pt x="7770392" y="699895"/>
                  <a:pt x="7768162" y="699895"/>
                </a:cubicBezTo>
                <a:cubicBezTo>
                  <a:pt x="7725783" y="702571"/>
                  <a:pt x="7715969" y="736474"/>
                  <a:pt x="7695894" y="761010"/>
                </a:cubicBezTo>
                <a:cubicBezTo>
                  <a:pt x="7689649" y="768593"/>
                  <a:pt x="7689203" y="776177"/>
                  <a:pt x="7695894" y="785098"/>
                </a:cubicBezTo>
                <a:cubicBezTo>
                  <a:pt x="7707940" y="801157"/>
                  <a:pt x="7699463" y="808295"/>
                  <a:pt x="7683404" y="812756"/>
                </a:cubicBezTo>
                <a:cubicBezTo>
                  <a:pt x="7667345" y="817217"/>
                  <a:pt x="7649948" y="818555"/>
                  <a:pt x="7632550" y="828816"/>
                </a:cubicBezTo>
                <a:cubicBezTo>
                  <a:pt x="7660207" y="837291"/>
                  <a:pt x="7679389" y="828370"/>
                  <a:pt x="7697233" y="817217"/>
                </a:cubicBezTo>
                <a:cubicBezTo>
                  <a:pt x="7737382" y="792682"/>
                  <a:pt x="7763254" y="756548"/>
                  <a:pt x="7787790" y="719522"/>
                </a:cubicBezTo>
                <a:cubicBezTo>
                  <a:pt x="7792698" y="712385"/>
                  <a:pt x="7796712" y="704355"/>
                  <a:pt x="7803403" y="698556"/>
                </a:cubicBezTo>
                <a:cubicBezTo>
                  <a:pt x="7815894" y="686958"/>
                  <a:pt x="7829277" y="685620"/>
                  <a:pt x="7844443" y="699895"/>
                </a:cubicBezTo>
                <a:cubicBezTo>
                  <a:pt x="7864518" y="718631"/>
                  <a:pt x="7871655" y="717292"/>
                  <a:pt x="7878347" y="693204"/>
                </a:cubicBezTo>
                <a:cubicBezTo>
                  <a:pt x="7887269" y="660639"/>
                  <a:pt x="7907343" y="637888"/>
                  <a:pt x="7941692" y="625844"/>
                </a:cubicBezTo>
                <a:cubicBezTo>
                  <a:pt x="7948829" y="623166"/>
                  <a:pt x="7956413" y="619597"/>
                  <a:pt x="7963996" y="625397"/>
                </a:cubicBezTo>
                <a:cubicBezTo>
                  <a:pt x="7972026" y="632089"/>
                  <a:pt x="7966674" y="638779"/>
                  <a:pt x="7963551" y="645026"/>
                </a:cubicBezTo>
                <a:cubicBezTo>
                  <a:pt x="7959090" y="654840"/>
                  <a:pt x="7953737" y="664653"/>
                  <a:pt x="7949722" y="674913"/>
                </a:cubicBezTo>
                <a:cubicBezTo>
                  <a:pt x="7942584" y="691419"/>
                  <a:pt x="7941245" y="708817"/>
                  <a:pt x="7954628" y="724876"/>
                </a:cubicBezTo>
                <a:cubicBezTo>
                  <a:pt x="7964443" y="736474"/>
                  <a:pt x="7963551" y="744058"/>
                  <a:pt x="7950614" y="752087"/>
                </a:cubicBezTo>
                <a:cubicBezTo>
                  <a:pt x="7909127" y="777069"/>
                  <a:pt x="7882808" y="809634"/>
                  <a:pt x="7897083" y="860488"/>
                </a:cubicBezTo>
                <a:cubicBezTo>
                  <a:pt x="7899313" y="867626"/>
                  <a:pt x="7896636" y="874764"/>
                  <a:pt x="7888161" y="874317"/>
                </a:cubicBezTo>
                <a:cubicBezTo>
                  <a:pt x="7869425" y="872979"/>
                  <a:pt x="7866303" y="884578"/>
                  <a:pt x="7860949" y="896622"/>
                </a:cubicBezTo>
                <a:cubicBezTo>
                  <a:pt x="7808757" y="1012160"/>
                  <a:pt x="7733367" y="1112977"/>
                  <a:pt x="7646379" y="1207549"/>
                </a:cubicBezTo>
                <a:cubicBezTo>
                  <a:pt x="7560282" y="1301229"/>
                  <a:pt x="7463480" y="1385094"/>
                  <a:pt x="7360433" y="1465391"/>
                </a:cubicBezTo>
                <a:cubicBezTo>
                  <a:pt x="7389429" y="1462714"/>
                  <a:pt x="7426901" y="1446209"/>
                  <a:pt x="7463034" y="1427027"/>
                </a:cubicBezTo>
                <a:cubicBezTo>
                  <a:pt x="7558498" y="1375726"/>
                  <a:pt x="7637011" y="1306135"/>
                  <a:pt x="7716861" y="1237883"/>
                </a:cubicBezTo>
                <a:cubicBezTo>
                  <a:pt x="7772623" y="1190151"/>
                  <a:pt x="7827046" y="1141081"/>
                  <a:pt x="7889500" y="1100040"/>
                </a:cubicBezTo>
                <a:cubicBezTo>
                  <a:pt x="7896636" y="1095579"/>
                  <a:pt x="7901544" y="1089780"/>
                  <a:pt x="7905559" y="1082642"/>
                </a:cubicBezTo>
                <a:cubicBezTo>
                  <a:pt x="7909127" y="1076397"/>
                  <a:pt x="7914481" y="1070598"/>
                  <a:pt x="7923848" y="1073274"/>
                </a:cubicBezTo>
                <a:cubicBezTo>
                  <a:pt x="7933216" y="1076397"/>
                  <a:pt x="7934109" y="1084427"/>
                  <a:pt x="7934109" y="1091565"/>
                </a:cubicBezTo>
                <a:cubicBezTo>
                  <a:pt x="7932770" y="1118330"/>
                  <a:pt x="7925186" y="1142419"/>
                  <a:pt x="7908682" y="1163831"/>
                </a:cubicBezTo>
                <a:cubicBezTo>
                  <a:pt x="7876563" y="1206657"/>
                  <a:pt x="7833738" y="1240114"/>
                  <a:pt x="7790913" y="1273570"/>
                </a:cubicBezTo>
                <a:cubicBezTo>
                  <a:pt x="7731582" y="1319518"/>
                  <a:pt x="7676712" y="1369481"/>
                  <a:pt x="7627197" y="1425243"/>
                </a:cubicBezTo>
                <a:cubicBezTo>
                  <a:pt x="7662883" y="1398031"/>
                  <a:pt x="7698572" y="1370372"/>
                  <a:pt x="7734705" y="1343161"/>
                </a:cubicBezTo>
                <a:cubicBezTo>
                  <a:pt x="7761917" y="1322641"/>
                  <a:pt x="7790020" y="1303012"/>
                  <a:pt x="7817678" y="1282938"/>
                </a:cubicBezTo>
                <a:cubicBezTo>
                  <a:pt x="7824370" y="1278032"/>
                  <a:pt x="7831507" y="1272679"/>
                  <a:pt x="7840874" y="1279370"/>
                </a:cubicBezTo>
                <a:cubicBezTo>
                  <a:pt x="7849351" y="1285169"/>
                  <a:pt x="7848012" y="1293645"/>
                  <a:pt x="7846228" y="1301675"/>
                </a:cubicBezTo>
                <a:cubicBezTo>
                  <a:pt x="7839537" y="1333347"/>
                  <a:pt x="7820801" y="1358774"/>
                  <a:pt x="7797604" y="1381525"/>
                </a:cubicBezTo>
                <a:cubicBezTo>
                  <a:pt x="7769501" y="1408737"/>
                  <a:pt x="7740058" y="1434611"/>
                  <a:pt x="7709724" y="1460484"/>
                </a:cubicBezTo>
                <a:cubicBezTo>
                  <a:pt x="7742288" y="1453346"/>
                  <a:pt x="7774853" y="1446209"/>
                  <a:pt x="7807418" y="1440410"/>
                </a:cubicBezTo>
                <a:cubicBezTo>
                  <a:pt x="7792698" y="1492156"/>
                  <a:pt x="7758348" y="1502417"/>
                  <a:pt x="7727568" y="1510446"/>
                </a:cubicBezTo>
                <a:cubicBezTo>
                  <a:pt x="7686080" y="1520706"/>
                  <a:pt x="7646379" y="1533643"/>
                  <a:pt x="7607122" y="1548365"/>
                </a:cubicBezTo>
                <a:cubicBezTo>
                  <a:pt x="7590617" y="1563085"/>
                  <a:pt x="7574111" y="1577361"/>
                  <a:pt x="7558052" y="1592527"/>
                </a:cubicBezTo>
                <a:cubicBezTo>
                  <a:pt x="7541546" y="1608141"/>
                  <a:pt x="7525933" y="1623754"/>
                  <a:pt x="7510320" y="1640259"/>
                </a:cubicBezTo>
                <a:cubicBezTo>
                  <a:pt x="7499167" y="1652303"/>
                  <a:pt x="7485785" y="1662564"/>
                  <a:pt x="7498721" y="1683084"/>
                </a:cubicBezTo>
                <a:cubicBezTo>
                  <a:pt x="7504521" y="1692452"/>
                  <a:pt x="7466603" y="1743307"/>
                  <a:pt x="7454558" y="1746429"/>
                </a:cubicBezTo>
                <a:cubicBezTo>
                  <a:pt x="7452773" y="1746875"/>
                  <a:pt x="7450990" y="1747322"/>
                  <a:pt x="7449652" y="1747322"/>
                </a:cubicBezTo>
                <a:cubicBezTo>
                  <a:pt x="7423777" y="1745538"/>
                  <a:pt x="7417978" y="1760705"/>
                  <a:pt x="7417532" y="1779887"/>
                </a:cubicBezTo>
                <a:cubicBezTo>
                  <a:pt x="7417087" y="1798622"/>
                  <a:pt x="7421547" y="1821819"/>
                  <a:pt x="7386306" y="1812451"/>
                </a:cubicBezTo>
                <a:cubicBezTo>
                  <a:pt x="7382291" y="1811559"/>
                  <a:pt x="7381399" y="1814235"/>
                  <a:pt x="7379615" y="1817358"/>
                </a:cubicBezTo>
                <a:cubicBezTo>
                  <a:pt x="7341251" y="1897208"/>
                  <a:pt x="7276567" y="1958770"/>
                  <a:pt x="7212776" y="2020331"/>
                </a:cubicBezTo>
                <a:cubicBezTo>
                  <a:pt x="7209207" y="2023454"/>
                  <a:pt x="7205638" y="2026576"/>
                  <a:pt x="7202070" y="2029699"/>
                </a:cubicBezTo>
                <a:cubicBezTo>
                  <a:pt x="7268983" y="2014086"/>
                  <a:pt x="7489800" y="1994011"/>
                  <a:pt x="7554483" y="2000703"/>
                </a:cubicBezTo>
                <a:cubicBezTo>
                  <a:pt x="7612029" y="2006502"/>
                  <a:pt x="7937231" y="1909254"/>
                  <a:pt x="8004591" y="1851708"/>
                </a:cubicBezTo>
                <a:cubicBezTo>
                  <a:pt x="8013959" y="1896763"/>
                  <a:pt x="7993885" y="1914606"/>
                  <a:pt x="7977825" y="1935127"/>
                </a:cubicBezTo>
                <a:cubicBezTo>
                  <a:pt x="7955075" y="1964123"/>
                  <a:pt x="7951506" y="1984644"/>
                  <a:pt x="7994331" y="2007840"/>
                </a:cubicBezTo>
                <a:cubicBezTo>
                  <a:pt x="8117007" y="2073862"/>
                  <a:pt x="8115669" y="2076092"/>
                  <a:pt x="8000576" y="2165757"/>
                </a:cubicBezTo>
                <a:cubicBezTo>
                  <a:pt x="7995223" y="2169772"/>
                  <a:pt x="7997900" y="2182708"/>
                  <a:pt x="7996561" y="2191631"/>
                </a:cubicBezTo>
                <a:cubicBezTo>
                  <a:pt x="8026450" y="2205014"/>
                  <a:pt x="8061691" y="2170218"/>
                  <a:pt x="8097378" y="2207690"/>
                </a:cubicBezTo>
                <a:cubicBezTo>
                  <a:pt x="7943477" y="2372298"/>
                  <a:pt x="7709277" y="2528878"/>
                  <a:pt x="7496937" y="2652445"/>
                </a:cubicBezTo>
                <a:cubicBezTo>
                  <a:pt x="7668683" y="2693040"/>
                  <a:pt x="7771731" y="2550290"/>
                  <a:pt x="7897975" y="2568579"/>
                </a:cubicBezTo>
                <a:cubicBezTo>
                  <a:pt x="7960875" y="2613189"/>
                  <a:pt x="7773515" y="2685456"/>
                  <a:pt x="7952398" y="2706423"/>
                </a:cubicBezTo>
                <a:cubicBezTo>
                  <a:pt x="7874778" y="2745678"/>
                  <a:pt x="7817232" y="2784043"/>
                  <a:pt x="7763701" y="2829098"/>
                </a:cubicBezTo>
                <a:cubicBezTo>
                  <a:pt x="7668683" y="2909841"/>
                  <a:pt x="7649948" y="2963373"/>
                  <a:pt x="7693664" y="3071773"/>
                </a:cubicBezTo>
                <a:cubicBezTo>
                  <a:pt x="7722660" y="3143148"/>
                  <a:pt x="7764593" y="3208723"/>
                  <a:pt x="7727568" y="3293927"/>
                </a:cubicBezTo>
                <a:cubicBezTo>
                  <a:pt x="7702141" y="3352365"/>
                  <a:pt x="7711954" y="3390729"/>
                  <a:pt x="7808311" y="3364409"/>
                </a:cubicBezTo>
                <a:cubicBezTo>
                  <a:pt x="7912249" y="3336306"/>
                  <a:pt x="7951506" y="3388945"/>
                  <a:pt x="7925186" y="3491100"/>
                </a:cubicBezTo>
                <a:cubicBezTo>
                  <a:pt x="7908235" y="3556676"/>
                  <a:pt x="7926079" y="3577197"/>
                  <a:pt x="7997454" y="3569613"/>
                </a:cubicBezTo>
                <a:cubicBezTo>
                  <a:pt x="8076413" y="3561136"/>
                  <a:pt x="8151355" y="3518312"/>
                  <a:pt x="8249050" y="3538832"/>
                </a:cubicBezTo>
                <a:cubicBezTo>
                  <a:pt x="8170985" y="3658385"/>
                  <a:pt x="8004145" y="3624482"/>
                  <a:pt x="7913142" y="3738236"/>
                </a:cubicBezTo>
                <a:cubicBezTo>
                  <a:pt x="8021543" y="3738682"/>
                  <a:pt x="8104516" y="3738236"/>
                  <a:pt x="8184813" y="3713254"/>
                </a:cubicBezTo>
                <a:cubicBezTo>
                  <a:pt x="8218270" y="3702995"/>
                  <a:pt x="8254850" y="3692735"/>
                  <a:pt x="8273586" y="3727083"/>
                </a:cubicBezTo>
                <a:cubicBezTo>
                  <a:pt x="8295890" y="3768570"/>
                  <a:pt x="8250389" y="3784184"/>
                  <a:pt x="8223177" y="3791767"/>
                </a:cubicBezTo>
                <a:cubicBezTo>
                  <a:pt x="8146449" y="3812734"/>
                  <a:pt x="8087564" y="3862249"/>
                  <a:pt x="8023773" y="3901059"/>
                </a:cubicBezTo>
                <a:cubicBezTo>
                  <a:pt x="7884146" y="3986264"/>
                  <a:pt x="7730689" y="4057192"/>
                  <a:pt x="7612475" y="4197266"/>
                </a:cubicBezTo>
                <a:cubicBezTo>
                  <a:pt x="7761024" y="4161579"/>
                  <a:pt x="7872102" y="4078159"/>
                  <a:pt x="8010390" y="4061208"/>
                </a:cubicBezTo>
                <a:cubicBezTo>
                  <a:pt x="7890391" y="4189236"/>
                  <a:pt x="7736489" y="4272656"/>
                  <a:pt x="7590617" y="4365889"/>
                </a:cubicBezTo>
                <a:cubicBezTo>
                  <a:pt x="7549130" y="4392209"/>
                  <a:pt x="7506751" y="4410052"/>
                  <a:pt x="7497384" y="4467153"/>
                </a:cubicBezTo>
                <a:cubicBezTo>
                  <a:pt x="7479093" y="4577783"/>
                  <a:pt x="7425116" y="4669679"/>
                  <a:pt x="7308686" y="4718303"/>
                </a:cubicBezTo>
                <a:cubicBezTo>
                  <a:pt x="7307793" y="4718749"/>
                  <a:pt x="7314039" y="4735255"/>
                  <a:pt x="7318054" y="4746853"/>
                </a:cubicBezTo>
                <a:cubicBezTo>
                  <a:pt x="7388982" y="4750422"/>
                  <a:pt x="7444744" y="4684845"/>
                  <a:pt x="7535747" y="4706259"/>
                </a:cubicBezTo>
                <a:cubicBezTo>
                  <a:pt x="7449206" y="4795031"/>
                  <a:pt x="7376492" y="4874882"/>
                  <a:pt x="7253370" y="4917261"/>
                </a:cubicBezTo>
                <a:cubicBezTo>
                  <a:pt x="7154784" y="4951164"/>
                  <a:pt x="7033000" y="4970345"/>
                  <a:pt x="6961625" y="5079638"/>
                </a:cubicBezTo>
                <a:cubicBezTo>
                  <a:pt x="7044599" y="5101051"/>
                  <a:pt x="7106605" y="5074285"/>
                  <a:pt x="7168612" y="5055104"/>
                </a:cubicBezTo>
                <a:cubicBezTo>
                  <a:pt x="7264077" y="5025661"/>
                  <a:pt x="7357756" y="4992204"/>
                  <a:pt x="7453220" y="4962316"/>
                </a:cubicBezTo>
                <a:cubicBezTo>
                  <a:pt x="7489353" y="4951164"/>
                  <a:pt x="7529056" y="4942688"/>
                  <a:pt x="7552253" y="4997111"/>
                </a:cubicBezTo>
                <a:cubicBezTo>
                  <a:pt x="7431361" y="5008709"/>
                  <a:pt x="7358649" y="5081869"/>
                  <a:pt x="7282812" y="5150568"/>
                </a:cubicBezTo>
                <a:cubicBezTo>
                  <a:pt x="7239987" y="5189378"/>
                  <a:pt x="7205192" y="5241125"/>
                  <a:pt x="7128464" y="5221497"/>
                </a:cubicBezTo>
                <a:cubicBezTo>
                  <a:pt x="7087869" y="5211236"/>
                  <a:pt x="7061996" y="5240233"/>
                  <a:pt x="7066457" y="5275920"/>
                </a:cubicBezTo>
                <a:cubicBezTo>
                  <a:pt x="7081624" y="5401718"/>
                  <a:pt x="6987498" y="5445881"/>
                  <a:pt x="6889805" y="5469970"/>
                </a:cubicBezTo>
                <a:cubicBezTo>
                  <a:pt x="6705122" y="5515918"/>
                  <a:pt x="6551219" y="5623426"/>
                  <a:pt x="6371444" y="5682310"/>
                </a:cubicBezTo>
                <a:cubicBezTo>
                  <a:pt x="6196576" y="5739411"/>
                  <a:pt x="4884170" y="6004390"/>
                  <a:pt x="4551831" y="6030710"/>
                </a:cubicBezTo>
                <a:cubicBezTo>
                  <a:pt x="2518092" y="6191749"/>
                  <a:pt x="1055352" y="4921275"/>
                  <a:pt x="1048661" y="4903878"/>
                </a:cubicBezTo>
                <a:cubicBezTo>
                  <a:pt x="1017880" y="4822243"/>
                  <a:pt x="941599" y="4787001"/>
                  <a:pt x="872455" y="4743284"/>
                </a:cubicBezTo>
                <a:cubicBezTo>
                  <a:pt x="812231" y="4704920"/>
                  <a:pt x="747994" y="4664326"/>
                  <a:pt x="723013" y="4598750"/>
                </a:cubicBezTo>
                <a:cubicBezTo>
                  <a:pt x="690002" y="4511762"/>
                  <a:pt x="783682" y="4583137"/>
                  <a:pt x="801080" y="4549680"/>
                </a:cubicBezTo>
                <a:cubicBezTo>
                  <a:pt x="765392" y="4504624"/>
                  <a:pt x="710077" y="4463138"/>
                  <a:pt x="695355" y="4411837"/>
                </a:cubicBezTo>
                <a:cubicBezTo>
                  <a:pt x="642715" y="4226262"/>
                  <a:pt x="529409" y="4091096"/>
                  <a:pt x="359893" y="3986264"/>
                </a:cubicBezTo>
                <a:cubicBezTo>
                  <a:pt x="311269" y="3955930"/>
                  <a:pt x="279150" y="3901506"/>
                  <a:pt x="212682" y="3892584"/>
                </a:cubicBezTo>
                <a:cubicBezTo>
                  <a:pt x="65025" y="3873402"/>
                  <a:pt x="111866" y="3723515"/>
                  <a:pt x="33799" y="3657047"/>
                </a:cubicBezTo>
                <a:cubicBezTo>
                  <a:pt x="26438" y="3650802"/>
                  <a:pt x="19412" y="3568832"/>
                  <a:pt x="14561" y="3486305"/>
                </a:cubicBezTo>
                <a:lnTo>
                  <a:pt x="12840" y="3453616"/>
                </a:lnTo>
                <a:lnTo>
                  <a:pt x="21095" y="3453948"/>
                </a:lnTo>
                <a:lnTo>
                  <a:pt x="25905" y="3450639"/>
                </a:lnTo>
                <a:lnTo>
                  <a:pt x="27770" y="3466411"/>
                </a:lnTo>
                <a:cubicBezTo>
                  <a:pt x="33262" y="3508951"/>
                  <a:pt x="39263" y="3541509"/>
                  <a:pt x="44951" y="3533479"/>
                </a:cubicBezTo>
                <a:cubicBezTo>
                  <a:pt x="60119" y="3511621"/>
                  <a:pt x="83315" y="3492439"/>
                  <a:pt x="72163" y="3463889"/>
                </a:cubicBezTo>
                <a:cubicBezTo>
                  <a:pt x="67702" y="3451844"/>
                  <a:pt x="70824" y="3410804"/>
                  <a:pt x="36475" y="3443368"/>
                </a:cubicBezTo>
                <a:lnTo>
                  <a:pt x="25905" y="3450639"/>
                </a:lnTo>
                <a:lnTo>
                  <a:pt x="22479" y="3421677"/>
                </a:lnTo>
                <a:cubicBezTo>
                  <a:pt x="19106" y="3391148"/>
                  <a:pt x="16081" y="3360716"/>
                  <a:pt x="13648" y="3339450"/>
                </a:cubicBezTo>
                <a:lnTo>
                  <a:pt x="13062" y="3335036"/>
                </a:lnTo>
                <a:lnTo>
                  <a:pt x="21866" y="3298221"/>
                </a:lnTo>
                <a:cubicBezTo>
                  <a:pt x="52089" y="3197348"/>
                  <a:pt x="110303" y="3084040"/>
                  <a:pt x="175210" y="3078464"/>
                </a:cubicBezTo>
                <a:cubicBezTo>
                  <a:pt x="127925" y="2954896"/>
                  <a:pt x="127925" y="2954896"/>
                  <a:pt x="282273" y="2937945"/>
                </a:cubicBezTo>
                <a:cubicBezTo>
                  <a:pt x="222942" y="2859432"/>
                  <a:pt x="222942" y="2839357"/>
                  <a:pt x="294764" y="2812593"/>
                </a:cubicBezTo>
                <a:cubicBezTo>
                  <a:pt x="363908" y="2786719"/>
                  <a:pt x="440636" y="2778244"/>
                  <a:pt x="504427" y="2738541"/>
                </a:cubicBezTo>
                <a:cubicBezTo>
                  <a:pt x="445542" y="2638170"/>
                  <a:pt x="429038" y="2522185"/>
                  <a:pt x="307254" y="2473116"/>
                </a:cubicBezTo>
                <a:cubicBezTo>
                  <a:pt x="288072" y="2465532"/>
                  <a:pt x="275135" y="2435197"/>
                  <a:pt x="287626" y="2418246"/>
                </a:cubicBezTo>
                <a:cubicBezTo>
                  <a:pt x="331790" y="2355347"/>
                  <a:pt x="268444" y="2234901"/>
                  <a:pt x="405841" y="2221965"/>
                </a:cubicBezTo>
                <a:cubicBezTo>
                  <a:pt x="422793" y="2220181"/>
                  <a:pt x="438406" y="2207690"/>
                  <a:pt x="425023" y="2190292"/>
                </a:cubicBezTo>
                <a:cubicBezTo>
                  <a:pt x="379075" y="2130962"/>
                  <a:pt x="434837" y="2134976"/>
                  <a:pt x="468739" y="2127394"/>
                </a:cubicBezTo>
                <a:cubicBezTo>
                  <a:pt x="509781" y="2118471"/>
                  <a:pt x="556174" y="2144344"/>
                  <a:pt x="594091" y="2112226"/>
                </a:cubicBezTo>
                <a:cubicBezTo>
                  <a:pt x="585170" y="2078323"/>
                  <a:pt x="552160" y="2078769"/>
                  <a:pt x="528963" y="2068063"/>
                </a:cubicBezTo>
                <a:cubicBezTo>
                  <a:pt x="461157" y="2036390"/>
                  <a:pt x="405841" y="1998918"/>
                  <a:pt x="402718" y="1917729"/>
                </a:cubicBezTo>
                <a:cubicBezTo>
                  <a:pt x="400042" y="1852153"/>
                  <a:pt x="392904" y="1794162"/>
                  <a:pt x="486584" y="1774087"/>
                </a:cubicBezTo>
                <a:cubicBezTo>
                  <a:pt x="501304" y="1770965"/>
                  <a:pt x="508888" y="1762489"/>
                  <a:pt x="511565" y="1751337"/>
                </a:cubicBezTo>
                <a:cubicBezTo>
                  <a:pt x="500858" y="1740630"/>
                  <a:pt x="490599" y="1729477"/>
                  <a:pt x="478109" y="1721448"/>
                </a:cubicBezTo>
                <a:cubicBezTo>
                  <a:pt x="436175" y="1695129"/>
                  <a:pt x="421900" y="1656318"/>
                  <a:pt x="409410" y="1615724"/>
                </a:cubicBezTo>
                <a:cubicBezTo>
                  <a:pt x="401380" y="1589851"/>
                  <a:pt x="392012" y="1564424"/>
                  <a:pt x="373722" y="1542118"/>
                </a:cubicBezTo>
                <a:cubicBezTo>
                  <a:pt x="362569" y="1528290"/>
                  <a:pt x="348740" y="1518030"/>
                  <a:pt x="331343" y="1512231"/>
                </a:cubicBezTo>
                <a:cubicBezTo>
                  <a:pt x="316177" y="1506877"/>
                  <a:pt x="311715" y="1499739"/>
                  <a:pt x="321976" y="1486804"/>
                </a:cubicBezTo>
                <a:cubicBezTo>
                  <a:pt x="350972" y="1449777"/>
                  <a:pt x="362569" y="1409182"/>
                  <a:pt x="343388" y="1361897"/>
                </a:cubicBezTo>
                <a:cubicBezTo>
                  <a:pt x="337588" y="1347623"/>
                  <a:pt x="341602" y="1335131"/>
                  <a:pt x="355432" y="1329778"/>
                </a:cubicBezTo>
                <a:cubicBezTo>
                  <a:pt x="412979" y="1307028"/>
                  <a:pt x="427253" y="1254388"/>
                  <a:pt x="451789" y="1209779"/>
                </a:cubicBezTo>
                <a:cubicBezTo>
                  <a:pt x="486584" y="1146434"/>
                  <a:pt x="518256" y="1081751"/>
                  <a:pt x="542344" y="1013052"/>
                </a:cubicBezTo>
                <a:cubicBezTo>
                  <a:pt x="556620" y="972012"/>
                  <a:pt x="570449" y="931417"/>
                  <a:pt x="560635" y="885915"/>
                </a:cubicBezTo>
                <a:cubicBezTo>
                  <a:pt x="558405" y="874764"/>
                  <a:pt x="562419" y="865395"/>
                  <a:pt x="568219" y="856919"/>
                </a:cubicBezTo>
                <a:cubicBezTo>
                  <a:pt x="592754" y="819893"/>
                  <a:pt x="589631" y="780638"/>
                  <a:pt x="570895" y="740043"/>
                </a:cubicBezTo>
                <a:cubicBezTo>
                  <a:pt x="559296" y="715508"/>
                  <a:pt x="560635" y="712385"/>
                  <a:pt x="590077" y="713277"/>
                </a:cubicBezTo>
                <a:cubicBezTo>
                  <a:pt x="649853" y="714616"/>
                  <a:pt x="709184" y="716846"/>
                  <a:pt x="768069" y="709263"/>
                </a:cubicBezTo>
                <a:cubicBezTo>
                  <a:pt x="834090" y="700786"/>
                  <a:pt x="855503" y="681158"/>
                  <a:pt x="805540" y="624505"/>
                </a:cubicBezTo>
                <a:cubicBezTo>
                  <a:pt x="794833" y="612461"/>
                  <a:pt x="785466" y="599078"/>
                  <a:pt x="780559" y="583910"/>
                </a:cubicBezTo>
                <a:cubicBezTo>
                  <a:pt x="776990" y="571866"/>
                  <a:pt x="780113" y="563390"/>
                  <a:pt x="790819" y="557591"/>
                </a:cubicBezTo>
                <a:cubicBezTo>
                  <a:pt x="803310" y="550454"/>
                  <a:pt x="810001" y="560268"/>
                  <a:pt x="817139" y="567404"/>
                </a:cubicBezTo>
                <a:cubicBezTo>
                  <a:pt x="855949" y="605769"/>
                  <a:pt x="904572" y="632089"/>
                  <a:pt x="950966" y="661085"/>
                </a:cubicBezTo>
                <a:cubicBezTo>
                  <a:pt x="1017435" y="703018"/>
                  <a:pt x="1087471" y="740043"/>
                  <a:pt x="1146802" y="790897"/>
                </a:cubicBezTo>
                <a:cubicBezTo>
                  <a:pt x="1161968" y="803835"/>
                  <a:pt x="1186503" y="794021"/>
                  <a:pt x="1188288" y="772161"/>
                </a:cubicBezTo>
                <a:cubicBezTo>
                  <a:pt x="1190072" y="750303"/>
                  <a:pt x="1202116" y="750303"/>
                  <a:pt x="1219960" y="755656"/>
                </a:cubicBezTo>
                <a:cubicBezTo>
                  <a:pt x="1241373" y="761901"/>
                  <a:pt x="1262786" y="768146"/>
                  <a:pt x="1283752" y="775284"/>
                </a:cubicBezTo>
                <a:cubicBezTo>
                  <a:pt x="1305611" y="782868"/>
                  <a:pt x="1315424" y="798927"/>
                  <a:pt x="1317655" y="819002"/>
                </a:cubicBezTo>
                <a:cubicBezTo>
                  <a:pt x="1318101" y="822794"/>
                  <a:pt x="1318213" y="827031"/>
                  <a:pt x="1317209" y="830488"/>
                </a:cubicBezTo>
                <a:lnTo>
                  <a:pt x="1312784" y="834706"/>
                </a:lnTo>
                <a:lnTo>
                  <a:pt x="1307604" y="836392"/>
                </a:lnTo>
                <a:cubicBezTo>
                  <a:pt x="1302209" y="838239"/>
                  <a:pt x="1301818" y="838741"/>
                  <a:pt x="1310071" y="837291"/>
                </a:cubicBezTo>
                <a:lnTo>
                  <a:pt x="1312784" y="834706"/>
                </a:lnTo>
                <a:lnTo>
                  <a:pt x="1335164" y="827421"/>
                </a:lnTo>
                <a:cubicBezTo>
                  <a:pt x="1358695" y="819559"/>
                  <a:pt x="1387691" y="808741"/>
                  <a:pt x="1393044" y="799820"/>
                </a:cubicBezTo>
                <a:cubicBezTo>
                  <a:pt x="1393490" y="798927"/>
                  <a:pt x="1657132" y="863165"/>
                  <a:pt x="1737429" y="903760"/>
                </a:cubicBezTo>
                <a:cubicBezTo>
                  <a:pt x="1787390" y="929187"/>
                  <a:pt x="2773257" y="1331562"/>
                  <a:pt x="4138303" y="1231638"/>
                </a:cubicBezTo>
                <a:cubicBezTo>
                  <a:pt x="4186481" y="1228070"/>
                  <a:pt x="4231982" y="1225838"/>
                  <a:pt x="4278375" y="1224055"/>
                </a:cubicBezTo>
                <a:cubicBezTo>
                  <a:pt x="4688781" y="1205764"/>
                  <a:pt x="5091603" y="1196842"/>
                  <a:pt x="5261564" y="1174984"/>
                </a:cubicBezTo>
                <a:cubicBezTo>
                  <a:pt x="5394500" y="1157586"/>
                  <a:pt x="6074346" y="1010376"/>
                  <a:pt x="6273750" y="885915"/>
                </a:cubicBezTo>
                <a:cubicBezTo>
                  <a:pt x="6477614" y="758332"/>
                  <a:pt x="6669881" y="617367"/>
                  <a:pt x="6861254" y="475956"/>
                </a:cubicBezTo>
                <a:cubicBezTo>
                  <a:pt x="6944228" y="414841"/>
                  <a:pt x="7032555" y="359079"/>
                  <a:pt x="7107498" y="289043"/>
                </a:cubicBezTo>
                <a:cubicBezTo>
                  <a:pt x="7182441" y="218560"/>
                  <a:pt x="7253816" y="145401"/>
                  <a:pt x="7335005" y="80271"/>
                </a:cubicBezTo>
                <a:cubicBezTo>
                  <a:pt x="7358202" y="61535"/>
                  <a:pt x="7381399" y="41461"/>
                  <a:pt x="7415302" y="38338"/>
                </a:cubicBezTo>
                <a:cubicBezTo>
                  <a:pt x="7422886" y="37446"/>
                  <a:pt x="7430915" y="37892"/>
                  <a:pt x="7438499" y="38784"/>
                </a:cubicBezTo>
                <a:cubicBezTo>
                  <a:pt x="7446974" y="39677"/>
                  <a:pt x="7453666" y="44137"/>
                  <a:pt x="7456789" y="51721"/>
                </a:cubicBezTo>
                <a:cubicBezTo>
                  <a:pt x="7459911" y="60197"/>
                  <a:pt x="7454558" y="65104"/>
                  <a:pt x="7448313" y="69564"/>
                </a:cubicBezTo>
                <a:cubicBezTo>
                  <a:pt x="7443852" y="72687"/>
                  <a:pt x="7439392" y="77595"/>
                  <a:pt x="7433593" y="78487"/>
                </a:cubicBezTo>
                <a:cubicBezTo>
                  <a:pt x="7396566" y="83840"/>
                  <a:pt x="7382737" y="111052"/>
                  <a:pt x="7365340" y="135140"/>
                </a:cubicBezTo>
                <a:cubicBezTo>
                  <a:pt x="7357756" y="145401"/>
                  <a:pt x="7349726" y="153430"/>
                  <a:pt x="7363555" y="168151"/>
                </a:cubicBezTo>
                <a:cubicBezTo>
                  <a:pt x="7375599" y="181088"/>
                  <a:pt x="7363109" y="187780"/>
                  <a:pt x="7350619" y="191349"/>
                </a:cubicBezTo>
                <a:cubicBezTo>
                  <a:pt x="7333222" y="196255"/>
                  <a:pt x="7312701" y="195364"/>
                  <a:pt x="7293073" y="211422"/>
                </a:cubicBezTo>
                <a:cubicBezTo>
                  <a:pt x="7366678" y="212761"/>
                  <a:pt x="7397905" y="170382"/>
                  <a:pt x="7431361" y="131125"/>
                </a:cubicBezTo>
                <a:cubicBezTo>
                  <a:pt x="7443852" y="116851"/>
                  <a:pt x="7452328" y="99899"/>
                  <a:pt x="7463034" y="83840"/>
                </a:cubicBezTo>
                <a:cubicBezTo>
                  <a:pt x="7476417" y="64212"/>
                  <a:pt x="7492030" y="63319"/>
                  <a:pt x="7511658" y="80717"/>
                </a:cubicBezTo>
                <a:cubicBezTo>
                  <a:pt x="7529056" y="96330"/>
                  <a:pt x="7537531" y="94993"/>
                  <a:pt x="7543330" y="73579"/>
                </a:cubicBezTo>
                <a:cubicBezTo>
                  <a:pt x="7552253" y="40122"/>
                  <a:pt x="7572773" y="16480"/>
                  <a:pt x="7607569" y="4435"/>
                </a:cubicBezTo>
                <a:cubicBezTo>
                  <a:pt x="7611361" y="3097"/>
                  <a:pt x="7615598" y="978"/>
                  <a:pt x="7619780" y="253"/>
                </a:cubicBezTo>
                <a:close/>
              </a:path>
            </a:pathLst>
          </a:custGeom>
          <a:noFill/>
        </p:spPr>
      </p:pic>
    </p:spTree>
    <p:extLst>
      <p:ext uri="{BB962C8B-B14F-4D97-AF65-F5344CB8AC3E}">
        <p14:creationId xmlns:p14="http://schemas.microsoft.com/office/powerpoint/2010/main" val="686792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CA815F2C-4E80-4019-8E59-FAD3F7F84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009304" cy="6858000"/>
          </a:xfrm>
          <a:custGeom>
            <a:avLst/>
            <a:gdLst>
              <a:gd name="connsiteX0" fmla="*/ 8239723 w 12009304"/>
              <a:gd name="connsiteY0" fmla="*/ 5083103 h 6858000"/>
              <a:gd name="connsiteX1" fmla="*/ 9505105 w 12009304"/>
              <a:gd name="connsiteY1" fmla="*/ 5083103 h 6858000"/>
              <a:gd name="connsiteX2" fmla="*/ 9564676 w 12009304"/>
              <a:gd name="connsiteY2" fmla="*/ 5091016 h 6858000"/>
              <a:gd name="connsiteX3" fmla="*/ 9605648 w 12009304"/>
              <a:gd name="connsiteY3" fmla="*/ 5108194 h 6858000"/>
              <a:gd name="connsiteX4" fmla="*/ 9580608 w 12009304"/>
              <a:gd name="connsiteY4" fmla="*/ 5151499 h 6858000"/>
              <a:gd name="connsiteX5" fmla="*/ 8693486 w 12009304"/>
              <a:gd name="connsiteY5" fmla="*/ 6685800 h 6858000"/>
              <a:gd name="connsiteX6" fmla="*/ 8595419 w 12009304"/>
              <a:gd name="connsiteY6" fmla="*/ 6814017 h 6858000"/>
              <a:gd name="connsiteX7" fmla="*/ 8545620 w 12009304"/>
              <a:gd name="connsiteY7" fmla="*/ 6858000 h 6858000"/>
              <a:gd name="connsiteX8" fmla="*/ 7612173 w 12009304"/>
              <a:gd name="connsiteY8" fmla="*/ 6858000 h 6858000"/>
              <a:gd name="connsiteX9" fmla="*/ 7591825 w 12009304"/>
              <a:gd name="connsiteY9" fmla="*/ 6822959 h 6858000"/>
              <a:gd name="connsiteX10" fmla="*/ 7411622 w 12009304"/>
              <a:gd name="connsiteY10" fmla="*/ 6512633 h 6858000"/>
              <a:gd name="connsiteX11" fmla="*/ 7411622 w 12009304"/>
              <a:gd name="connsiteY11" fmla="*/ 6289354 h 6858000"/>
              <a:gd name="connsiteX12" fmla="*/ 8045680 w 12009304"/>
              <a:gd name="connsiteY12" fmla="*/ 5197465 h 6858000"/>
              <a:gd name="connsiteX13" fmla="*/ 8239723 w 12009304"/>
              <a:gd name="connsiteY13" fmla="*/ 5083103 h 6858000"/>
              <a:gd name="connsiteX14" fmla="*/ 10622296 w 12009304"/>
              <a:gd name="connsiteY14" fmla="*/ 1326563 h 6858000"/>
              <a:gd name="connsiteX15" fmla="*/ 11448522 w 12009304"/>
              <a:gd name="connsiteY15" fmla="*/ 1326563 h 6858000"/>
              <a:gd name="connsiteX16" fmla="*/ 11577006 w 12009304"/>
              <a:gd name="connsiteY16" fmla="*/ 1401233 h 6858000"/>
              <a:gd name="connsiteX17" fmla="*/ 11989228 w 12009304"/>
              <a:gd name="connsiteY17" fmla="*/ 2114179 h 6858000"/>
              <a:gd name="connsiteX18" fmla="*/ 11989228 w 12009304"/>
              <a:gd name="connsiteY18" fmla="*/ 2259969 h 6858000"/>
              <a:gd name="connsiteX19" fmla="*/ 11577006 w 12009304"/>
              <a:gd name="connsiteY19" fmla="*/ 2972914 h 6858000"/>
              <a:gd name="connsiteX20" fmla="*/ 11448522 w 12009304"/>
              <a:gd name="connsiteY20" fmla="*/ 3047587 h 6858000"/>
              <a:gd name="connsiteX21" fmla="*/ 10622296 w 12009304"/>
              <a:gd name="connsiteY21" fmla="*/ 3047587 h 6858000"/>
              <a:gd name="connsiteX22" fmla="*/ 10495594 w 12009304"/>
              <a:gd name="connsiteY22" fmla="*/ 2972914 h 6858000"/>
              <a:gd name="connsiteX23" fmla="*/ 10081589 w 12009304"/>
              <a:gd name="connsiteY23" fmla="*/ 2259969 h 6858000"/>
              <a:gd name="connsiteX24" fmla="*/ 10081589 w 12009304"/>
              <a:gd name="connsiteY24" fmla="*/ 2114179 h 6858000"/>
              <a:gd name="connsiteX25" fmla="*/ 10495594 w 12009304"/>
              <a:gd name="connsiteY25" fmla="*/ 1401233 h 6858000"/>
              <a:gd name="connsiteX26" fmla="*/ 10622296 w 12009304"/>
              <a:gd name="connsiteY26" fmla="*/ 1326563 h 6858000"/>
              <a:gd name="connsiteX27" fmla="*/ 0 w 12009304"/>
              <a:gd name="connsiteY27" fmla="*/ 0 h 6858000"/>
              <a:gd name="connsiteX28" fmla="*/ 4457990 w 12009304"/>
              <a:gd name="connsiteY28" fmla="*/ 0 h 6858000"/>
              <a:gd name="connsiteX29" fmla="*/ 5902610 w 12009304"/>
              <a:gd name="connsiteY29" fmla="*/ 0 h 6858000"/>
              <a:gd name="connsiteX30" fmla="*/ 8476869 w 12009304"/>
              <a:gd name="connsiteY30" fmla="*/ 0 h 6858000"/>
              <a:gd name="connsiteX31" fmla="*/ 8535933 w 12009304"/>
              <a:gd name="connsiteY31" fmla="*/ 39849 h 6858000"/>
              <a:gd name="connsiteX32" fmla="*/ 8693486 w 12009304"/>
              <a:gd name="connsiteY32" fmla="*/ 220603 h 6858000"/>
              <a:gd name="connsiteX33" fmla="*/ 10389180 w 12009304"/>
              <a:gd name="connsiteY33" fmla="*/ 3153347 h 6858000"/>
              <a:gd name="connsiteX34" fmla="*/ 10389180 w 12009304"/>
              <a:gd name="connsiteY34" fmla="*/ 3753061 h 6858000"/>
              <a:gd name="connsiteX35" fmla="*/ 9759557 w 12009304"/>
              <a:gd name="connsiteY35" fmla="*/ 4842009 h 6858000"/>
              <a:gd name="connsiteX36" fmla="*/ 9706493 w 12009304"/>
              <a:gd name="connsiteY36" fmla="*/ 4933778 h 6858000"/>
              <a:gd name="connsiteX37" fmla="*/ 9708360 w 12009304"/>
              <a:gd name="connsiteY37" fmla="*/ 4934561 h 6858000"/>
              <a:gd name="connsiteX38" fmla="*/ 9802002 w 12009304"/>
              <a:gd name="connsiteY38" fmla="*/ 5029008 h 6858000"/>
              <a:gd name="connsiteX39" fmla="*/ 10514131 w 12009304"/>
              <a:gd name="connsiteY39" fmla="*/ 6260653 h 6858000"/>
              <a:gd name="connsiteX40" fmla="*/ 10514131 w 12009304"/>
              <a:gd name="connsiteY40" fmla="*/ 6512512 h 6858000"/>
              <a:gd name="connsiteX41" fmla="*/ 10340271 w 12009304"/>
              <a:gd name="connsiteY41" fmla="*/ 6813206 h 6858000"/>
              <a:gd name="connsiteX42" fmla="*/ 10314372 w 12009304"/>
              <a:gd name="connsiteY42" fmla="*/ 6858000 h 6858000"/>
              <a:gd name="connsiteX43" fmla="*/ 10119136 w 12009304"/>
              <a:gd name="connsiteY43" fmla="*/ 6858000 h 6858000"/>
              <a:gd name="connsiteX44" fmla="*/ 10122008 w 12009304"/>
              <a:gd name="connsiteY44" fmla="*/ 6853033 h 6858000"/>
              <a:gd name="connsiteX45" fmla="*/ 10327158 w 12009304"/>
              <a:gd name="connsiteY45" fmla="*/ 6498223 h 6858000"/>
              <a:gd name="connsiteX46" fmla="*/ 10327158 w 12009304"/>
              <a:gd name="connsiteY46" fmla="*/ 6274942 h 6858000"/>
              <a:gd name="connsiteX47" fmla="*/ 9695832 w 12009304"/>
              <a:gd name="connsiteY47" fmla="*/ 5183053 h 6858000"/>
              <a:gd name="connsiteX48" fmla="*/ 9612819 w 12009304"/>
              <a:gd name="connsiteY48" fmla="*/ 5099323 h 6858000"/>
              <a:gd name="connsiteX49" fmla="*/ 9603213 w 12009304"/>
              <a:gd name="connsiteY49" fmla="*/ 5095298 h 6858000"/>
              <a:gd name="connsiteX50" fmla="*/ 9654707 w 12009304"/>
              <a:gd name="connsiteY50" fmla="*/ 5006238 h 6858000"/>
              <a:gd name="connsiteX51" fmla="*/ 9693004 w 12009304"/>
              <a:gd name="connsiteY51" fmla="*/ 4940002 h 6858000"/>
              <a:gd name="connsiteX52" fmla="*/ 9653283 w 12009304"/>
              <a:gd name="connsiteY52" fmla="*/ 4923348 h 6858000"/>
              <a:gd name="connsiteX53" fmla="*/ 9586087 w 12009304"/>
              <a:gd name="connsiteY53" fmla="*/ 4914420 h 6858000"/>
              <a:gd name="connsiteX54" fmla="*/ 8158743 w 12009304"/>
              <a:gd name="connsiteY54" fmla="*/ 4914420 h 6858000"/>
              <a:gd name="connsiteX55" fmla="*/ 7939863 w 12009304"/>
              <a:gd name="connsiteY55" fmla="*/ 5043420 h 6858000"/>
              <a:gd name="connsiteX56" fmla="*/ 7224650 w 12009304"/>
              <a:gd name="connsiteY56" fmla="*/ 6275065 h 6858000"/>
              <a:gd name="connsiteX57" fmla="*/ 7224650 w 12009304"/>
              <a:gd name="connsiteY57" fmla="*/ 6526922 h 6858000"/>
              <a:gd name="connsiteX58" fmla="*/ 7350544 w 12009304"/>
              <a:gd name="connsiteY58" fmla="*/ 6743723 h 6858000"/>
              <a:gd name="connsiteX59" fmla="*/ 7416905 w 12009304"/>
              <a:gd name="connsiteY59" fmla="*/ 6858000 h 6858000"/>
              <a:gd name="connsiteX60" fmla="*/ 5902610 w 12009304"/>
              <a:gd name="connsiteY60" fmla="*/ 6858000 h 6858000"/>
              <a:gd name="connsiteX61" fmla="*/ 4389357 w 12009304"/>
              <a:gd name="connsiteY61" fmla="*/ 6858000 h 6858000"/>
              <a:gd name="connsiteX62" fmla="*/ 0 w 12009304"/>
              <a:gd name="connsiteY6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2009304" h="6858000">
                <a:moveTo>
                  <a:pt x="8239723" y="5083103"/>
                </a:moveTo>
                <a:cubicBezTo>
                  <a:pt x="8239723" y="5083103"/>
                  <a:pt x="8239723" y="5083103"/>
                  <a:pt x="9505105" y="5083103"/>
                </a:cubicBezTo>
                <a:cubicBezTo>
                  <a:pt x="9525601" y="5083103"/>
                  <a:pt x="9545588" y="5085825"/>
                  <a:pt x="9564676" y="5091016"/>
                </a:cubicBezTo>
                <a:lnTo>
                  <a:pt x="9605648" y="5108194"/>
                </a:lnTo>
                <a:lnTo>
                  <a:pt x="9580608" y="5151499"/>
                </a:lnTo>
                <a:cubicBezTo>
                  <a:pt x="9354208" y="5543062"/>
                  <a:pt x="9064418" y="6044264"/>
                  <a:pt x="8693486" y="6685800"/>
                </a:cubicBezTo>
                <a:cubicBezTo>
                  <a:pt x="8665958" y="6733339"/>
                  <a:pt x="8632925" y="6776306"/>
                  <a:pt x="8595419" y="6814017"/>
                </a:cubicBezTo>
                <a:lnTo>
                  <a:pt x="8545620" y="6858000"/>
                </a:lnTo>
                <a:lnTo>
                  <a:pt x="7612173" y="6858000"/>
                </a:lnTo>
                <a:lnTo>
                  <a:pt x="7591825" y="6822959"/>
                </a:lnTo>
                <a:cubicBezTo>
                  <a:pt x="7538315" y="6730809"/>
                  <a:pt x="7478495" y="6627794"/>
                  <a:pt x="7411622" y="6512633"/>
                </a:cubicBezTo>
                <a:cubicBezTo>
                  <a:pt x="7370628" y="6444560"/>
                  <a:pt x="7370628" y="6357427"/>
                  <a:pt x="7411622" y="6289354"/>
                </a:cubicBezTo>
                <a:cubicBezTo>
                  <a:pt x="7411622" y="6289354"/>
                  <a:pt x="7411622" y="6289354"/>
                  <a:pt x="8045680" y="5197465"/>
                </a:cubicBezTo>
                <a:cubicBezTo>
                  <a:pt x="8083943" y="5126669"/>
                  <a:pt x="8160465" y="5083103"/>
                  <a:pt x="8239723" y="5083103"/>
                </a:cubicBezTo>
                <a:close/>
                <a:moveTo>
                  <a:pt x="10622296" y="1326563"/>
                </a:moveTo>
                <a:cubicBezTo>
                  <a:pt x="10622296" y="1326563"/>
                  <a:pt x="10622296" y="1326563"/>
                  <a:pt x="11448522" y="1326563"/>
                </a:cubicBezTo>
                <a:cubicBezTo>
                  <a:pt x="11502058" y="1326563"/>
                  <a:pt x="11550238" y="1355009"/>
                  <a:pt x="11577006" y="1401233"/>
                </a:cubicBezTo>
                <a:cubicBezTo>
                  <a:pt x="11577006" y="1401233"/>
                  <a:pt x="11577006" y="1401233"/>
                  <a:pt x="11989228" y="2114179"/>
                </a:cubicBezTo>
                <a:cubicBezTo>
                  <a:pt x="12015996" y="2158629"/>
                  <a:pt x="12015996" y="2215522"/>
                  <a:pt x="11989228" y="2259969"/>
                </a:cubicBezTo>
                <a:cubicBezTo>
                  <a:pt x="11989228" y="2259969"/>
                  <a:pt x="11989228" y="2259969"/>
                  <a:pt x="11577006" y="2972914"/>
                </a:cubicBezTo>
                <a:cubicBezTo>
                  <a:pt x="11550238" y="3019141"/>
                  <a:pt x="11502058" y="3047587"/>
                  <a:pt x="11448522" y="3047587"/>
                </a:cubicBezTo>
                <a:cubicBezTo>
                  <a:pt x="11448522" y="3047587"/>
                  <a:pt x="11448522" y="3047587"/>
                  <a:pt x="10622296" y="3047587"/>
                </a:cubicBezTo>
                <a:cubicBezTo>
                  <a:pt x="10570544" y="3047587"/>
                  <a:pt x="10520578" y="3019141"/>
                  <a:pt x="10495594" y="2972914"/>
                </a:cubicBezTo>
                <a:cubicBezTo>
                  <a:pt x="10495594" y="2972914"/>
                  <a:pt x="10495594" y="2972914"/>
                  <a:pt x="10081589" y="2259969"/>
                </a:cubicBezTo>
                <a:cubicBezTo>
                  <a:pt x="10054821" y="2215522"/>
                  <a:pt x="10054821" y="2158629"/>
                  <a:pt x="10081589" y="2114179"/>
                </a:cubicBezTo>
                <a:cubicBezTo>
                  <a:pt x="10081589" y="2114179"/>
                  <a:pt x="10081589" y="2114179"/>
                  <a:pt x="10495594" y="1401233"/>
                </a:cubicBezTo>
                <a:cubicBezTo>
                  <a:pt x="10520578" y="1355009"/>
                  <a:pt x="10570544" y="1326563"/>
                  <a:pt x="10622296" y="1326563"/>
                </a:cubicBezTo>
                <a:close/>
                <a:moveTo>
                  <a:pt x="0" y="0"/>
                </a:moveTo>
                <a:lnTo>
                  <a:pt x="4457990" y="0"/>
                </a:lnTo>
                <a:lnTo>
                  <a:pt x="5902610" y="0"/>
                </a:lnTo>
                <a:lnTo>
                  <a:pt x="8476869" y="0"/>
                </a:lnTo>
                <a:lnTo>
                  <a:pt x="8535933" y="39849"/>
                </a:lnTo>
                <a:cubicBezTo>
                  <a:pt x="8598516" y="88273"/>
                  <a:pt x="8652195" y="149296"/>
                  <a:pt x="8693486" y="220603"/>
                </a:cubicBezTo>
                <a:cubicBezTo>
                  <a:pt x="8693486" y="220603"/>
                  <a:pt x="8693486" y="220603"/>
                  <a:pt x="10389180" y="3153347"/>
                </a:cubicBezTo>
                <a:cubicBezTo>
                  <a:pt x="10499291" y="3336185"/>
                  <a:pt x="10499291" y="3570221"/>
                  <a:pt x="10389180" y="3753061"/>
                </a:cubicBezTo>
                <a:cubicBezTo>
                  <a:pt x="10389180" y="3753061"/>
                  <a:pt x="10389180" y="3753061"/>
                  <a:pt x="9759557" y="4842009"/>
                </a:cubicBezTo>
                <a:lnTo>
                  <a:pt x="9706493" y="4933778"/>
                </a:lnTo>
                <a:lnTo>
                  <a:pt x="9708360" y="4934561"/>
                </a:lnTo>
                <a:cubicBezTo>
                  <a:pt x="9746510" y="4956830"/>
                  <a:pt x="9778880" y="4989078"/>
                  <a:pt x="9802002" y="5029008"/>
                </a:cubicBezTo>
                <a:cubicBezTo>
                  <a:pt x="9802002" y="5029008"/>
                  <a:pt x="9802002" y="5029008"/>
                  <a:pt x="10514131" y="6260653"/>
                </a:cubicBezTo>
                <a:cubicBezTo>
                  <a:pt x="10560376" y="6337439"/>
                  <a:pt x="10560376" y="6435725"/>
                  <a:pt x="10514131" y="6512512"/>
                </a:cubicBezTo>
                <a:cubicBezTo>
                  <a:pt x="10514131" y="6512512"/>
                  <a:pt x="10514131" y="6512512"/>
                  <a:pt x="10340271" y="6813206"/>
                </a:cubicBezTo>
                <a:lnTo>
                  <a:pt x="10314372" y="6858000"/>
                </a:lnTo>
                <a:lnTo>
                  <a:pt x="10119136" y="6858000"/>
                </a:lnTo>
                <a:lnTo>
                  <a:pt x="10122008" y="6853033"/>
                </a:lnTo>
                <a:cubicBezTo>
                  <a:pt x="10327158" y="6498223"/>
                  <a:pt x="10327158" y="6498223"/>
                  <a:pt x="10327158" y="6498223"/>
                </a:cubicBezTo>
                <a:cubicBezTo>
                  <a:pt x="10368154" y="6430148"/>
                  <a:pt x="10368154" y="6343015"/>
                  <a:pt x="10327158" y="6274942"/>
                </a:cubicBezTo>
                <a:cubicBezTo>
                  <a:pt x="9695832" y="5183053"/>
                  <a:pt x="9695832" y="5183053"/>
                  <a:pt x="9695832" y="5183053"/>
                </a:cubicBezTo>
                <a:cubicBezTo>
                  <a:pt x="9675334" y="5147654"/>
                  <a:pt x="9646640" y="5119063"/>
                  <a:pt x="9612819" y="5099323"/>
                </a:cubicBezTo>
                <a:lnTo>
                  <a:pt x="9603213" y="5095298"/>
                </a:lnTo>
                <a:lnTo>
                  <a:pt x="9654707" y="5006238"/>
                </a:lnTo>
                <a:lnTo>
                  <a:pt x="9693004" y="4940002"/>
                </a:lnTo>
                <a:lnTo>
                  <a:pt x="9653283" y="4923348"/>
                </a:lnTo>
                <a:cubicBezTo>
                  <a:pt x="9631750" y="4917491"/>
                  <a:pt x="9609208" y="4914420"/>
                  <a:pt x="9586087" y="4914420"/>
                </a:cubicBezTo>
                <a:cubicBezTo>
                  <a:pt x="8158743" y="4914420"/>
                  <a:pt x="8158743" y="4914420"/>
                  <a:pt x="8158743" y="4914420"/>
                </a:cubicBezTo>
                <a:cubicBezTo>
                  <a:pt x="8069341" y="4914420"/>
                  <a:pt x="7983024" y="4963563"/>
                  <a:pt x="7939863" y="5043420"/>
                </a:cubicBezTo>
                <a:cubicBezTo>
                  <a:pt x="7224650" y="6275065"/>
                  <a:pt x="7224650" y="6275065"/>
                  <a:pt x="7224650" y="6275065"/>
                </a:cubicBezTo>
                <a:cubicBezTo>
                  <a:pt x="7178407" y="6351849"/>
                  <a:pt x="7178407" y="6450135"/>
                  <a:pt x="7224650" y="6526922"/>
                </a:cubicBezTo>
                <a:cubicBezTo>
                  <a:pt x="7269350" y="6603900"/>
                  <a:pt x="7311257" y="6676067"/>
                  <a:pt x="7350544" y="6743723"/>
                </a:cubicBezTo>
                <a:lnTo>
                  <a:pt x="7416905" y="6858000"/>
                </a:lnTo>
                <a:lnTo>
                  <a:pt x="5902610" y="6858000"/>
                </a:lnTo>
                <a:lnTo>
                  <a:pt x="4389357" y="6858000"/>
                </a:lnTo>
                <a:lnTo>
                  <a:pt x="0" y="6858000"/>
                </a:ln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3" descr="SAM_0981">
            <a:extLst>
              <a:ext uri="{FF2B5EF4-FFF2-40B4-BE49-F238E27FC236}">
                <a16:creationId xmlns:a16="http://schemas.microsoft.com/office/drawing/2014/main" id="{361D2FC7-C6F8-4300-E30D-C52BF6FA969F}"/>
              </a:ext>
            </a:extLst>
          </p:cNvPr>
          <p:cNvPicPr>
            <a:picLocks noChangeAspect="1" noChangeArrowheads="1"/>
          </p:cNvPicPr>
          <p:nvPr/>
        </p:nvPicPr>
        <p:blipFill>
          <a:blip r:embed="rId3"/>
          <a:stretch>
            <a:fillRect/>
          </a:stretch>
        </p:blipFill>
        <p:spPr bwMode="auto">
          <a:xfrm>
            <a:off x="975546" y="965201"/>
            <a:ext cx="6548757" cy="4911568"/>
          </a:xfrm>
          <a:prstGeom prst="rect">
            <a:avLst/>
          </a:prstGeom>
          <a:noFill/>
        </p:spPr>
      </p:pic>
    </p:spTree>
    <p:extLst>
      <p:ext uri="{BB962C8B-B14F-4D97-AF65-F5344CB8AC3E}">
        <p14:creationId xmlns:p14="http://schemas.microsoft.com/office/powerpoint/2010/main" val="2198548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81A3FF-EC21-FD44-C3C7-591AD89FD0D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9730"/>
          <a:stretch/>
        </p:blipFill>
        <p:spPr>
          <a:xfrm>
            <a:off x="457200" y="457200"/>
            <a:ext cx="11277600" cy="5943600"/>
          </a:xfrm>
          <a:prstGeom prst="rect">
            <a:avLst/>
          </a:prstGeom>
        </p:spPr>
      </p:pic>
    </p:spTree>
    <p:extLst>
      <p:ext uri="{BB962C8B-B14F-4D97-AF65-F5344CB8AC3E}">
        <p14:creationId xmlns:p14="http://schemas.microsoft.com/office/powerpoint/2010/main" val="2526754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 stuffed carrot with headphones on&#10;&#10;Description automatically generated">
            <a:extLst>
              <a:ext uri="{FF2B5EF4-FFF2-40B4-BE49-F238E27FC236}">
                <a16:creationId xmlns:a16="http://schemas.microsoft.com/office/drawing/2014/main" id="{FC4888A7-1D4E-D86F-21A9-706EBA1C3D39}"/>
              </a:ext>
            </a:extLst>
          </p:cNvPr>
          <p:cNvPicPr>
            <a:picLocks noChangeAspect="1"/>
          </p:cNvPicPr>
          <p:nvPr/>
        </p:nvPicPr>
        <p:blipFill rotWithShape="1">
          <a:blip r:embed="rId3"/>
          <a:srcRect t="13121" b="24980"/>
          <a:stretch/>
        </p:blipFill>
        <p:spPr>
          <a:xfrm>
            <a:off x="3882570" y="10"/>
            <a:ext cx="8309429" cy="6857990"/>
          </a:xfrm>
          <a:custGeom>
            <a:avLst/>
            <a:gdLst/>
            <a:ahLst/>
            <a:cxnLst/>
            <a:rect l="l" t="t" r="r" b="b"/>
            <a:pathLst>
              <a:path w="12192000" h="6858000">
                <a:moveTo>
                  <a:pt x="0" y="0"/>
                </a:moveTo>
                <a:lnTo>
                  <a:pt x="12192000" y="0"/>
                </a:lnTo>
                <a:lnTo>
                  <a:pt x="12192000" y="6858000"/>
                </a:lnTo>
                <a:lnTo>
                  <a:pt x="0" y="6858000"/>
                </a:lnTo>
                <a:close/>
              </a:path>
            </a:pathLst>
          </a:custGeom>
        </p:spPr>
      </p:pic>
      <p:grpSp>
        <p:nvGrpSpPr>
          <p:cNvPr id="7" name="Group 6">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8" name="Freeform: Shape 7">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9" name="Group 8">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0" name="Group 9">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4" name="Freeform: Shape 13">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 name="Group 10">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4">
                  <a:alphaModFix amt="57000"/>
                </a:blip>
                <a:tile tx="0" ty="0" sx="100000" sy="100000" flip="none" algn="tl"/>
              </a:blipFill>
              <a:effectLst/>
            </p:grpSpPr>
            <p:sp>
              <p:nvSpPr>
                <p:cNvPr id="12" name="Freeform: Shape 11">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3" name="TextBox 2">
            <a:extLst>
              <a:ext uri="{FF2B5EF4-FFF2-40B4-BE49-F238E27FC236}">
                <a16:creationId xmlns:a16="http://schemas.microsoft.com/office/drawing/2014/main" id="{71E69011-4669-BDA8-BFC1-3C74331D80EE}"/>
              </a:ext>
            </a:extLst>
          </p:cNvPr>
          <p:cNvSpPr txBox="1"/>
          <p:nvPr/>
        </p:nvSpPr>
        <p:spPr>
          <a:xfrm>
            <a:off x="149255" y="2160105"/>
            <a:ext cx="3985386" cy="1446550"/>
          </a:xfrm>
          <a:prstGeom prst="rect">
            <a:avLst/>
          </a:prstGeom>
          <a:noFill/>
        </p:spPr>
        <p:txBody>
          <a:bodyPr wrap="none" rtlCol="0">
            <a:spAutoFit/>
          </a:bodyPr>
          <a:lstStyle/>
          <a:p>
            <a:r>
              <a:rPr lang="en-US" sz="4400" dirty="0">
                <a:solidFill>
                  <a:schemeClr val="bg1"/>
                </a:solidFill>
              </a:rPr>
              <a:t>2015 we moved</a:t>
            </a:r>
          </a:p>
          <a:p>
            <a:r>
              <a:rPr lang="en-US" sz="4400" dirty="0">
                <a:solidFill>
                  <a:schemeClr val="bg1"/>
                </a:solidFill>
              </a:rPr>
              <a:t> into County Hall</a:t>
            </a:r>
            <a:endParaRPr lang="en-GB" sz="4400" dirty="0">
              <a:solidFill>
                <a:schemeClr val="bg1"/>
              </a:solidFill>
            </a:endParaRPr>
          </a:p>
        </p:txBody>
      </p:sp>
    </p:spTree>
    <p:extLst>
      <p:ext uri="{BB962C8B-B14F-4D97-AF65-F5344CB8AC3E}">
        <p14:creationId xmlns:p14="http://schemas.microsoft.com/office/powerpoint/2010/main" val="3556836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7">
            <a:extLst>
              <a:ext uri="{FF2B5EF4-FFF2-40B4-BE49-F238E27FC236}">
                <a16:creationId xmlns:a16="http://schemas.microsoft.com/office/drawing/2014/main" id="{0B761509-3B9A-49A6-A84B-C3D868116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91DE43FD-EB47-414A-B0AB-169B0FFFA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272922" cy="6858000"/>
          </a:xfrm>
          <a:custGeom>
            <a:avLst/>
            <a:gdLst>
              <a:gd name="connsiteX0" fmla="*/ 0 w 9272922"/>
              <a:gd name="connsiteY0" fmla="*/ 0 h 6858000"/>
              <a:gd name="connsiteX1" fmla="*/ 1733417 w 9272922"/>
              <a:gd name="connsiteY1" fmla="*/ 0 h 6858000"/>
              <a:gd name="connsiteX2" fmla="*/ 3307976 w 9272922"/>
              <a:gd name="connsiteY2" fmla="*/ 0 h 6858000"/>
              <a:gd name="connsiteX3" fmla="*/ 8126249 w 9272922"/>
              <a:gd name="connsiteY3" fmla="*/ 0 h 6858000"/>
              <a:gd name="connsiteX4" fmla="*/ 8138896 w 9272922"/>
              <a:gd name="connsiteY4" fmla="*/ 31774 h 6858000"/>
              <a:gd name="connsiteX5" fmla="*/ 9193904 w 9272922"/>
              <a:gd name="connsiteY5" fmla="*/ 2682457 h 6858000"/>
              <a:gd name="connsiteX6" fmla="*/ 9193904 w 9272922"/>
              <a:gd name="connsiteY6" fmla="*/ 3752208 h 6858000"/>
              <a:gd name="connsiteX7" fmla="*/ 8036400 w 9272922"/>
              <a:gd name="connsiteY7" fmla="*/ 6660411 h 6858000"/>
              <a:gd name="connsiteX8" fmla="*/ 7957938 w 9272922"/>
              <a:gd name="connsiteY8" fmla="*/ 6857542 h 6858000"/>
              <a:gd name="connsiteX9" fmla="*/ 3307976 w 9272922"/>
              <a:gd name="connsiteY9" fmla="*/ 6857542 h 6858000"/>
              <a:gd name="connsiteX10" fmla="*/ 3307976 w 9272922"/>
              <a:gd name="connsiteY10" fmla="*/ 6858000 h 6858000"/>
              <a:gd name="connsiteX11" fmla="*/ 0 w 9272922"/>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close-up of a poster&#10;&#10;Description automatically generated">
            <a:extLst>
              <a:ext uri="{FF2B5EF4-FFF2-40B4-BE49-F238E27FC236}">
                <a16:creationId xmlns:a16="http://schemas.microsoft.com/office/drawing/2014/main" id="{31B73A0F-5DF0-3037-997E-70E07472D1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2954" y="643466"/>
            <a:ext cx="3868948" cy="5566833"/>
          </a:xfrm>
          <a:prstGeom prst="rect">
            <a:avLst/>
          </a:prstGeom>
        </p:spPr>
      </p:pic>
      <p:grpSp>
        <p:nvGrpSpPr>
          <p:cNvPr id="12" name="Group 11">
            <a:extLst>
              <a:ext uri="{FF2B5EF4-FFF2-40B4-BE49-F238E27FC236}">
                <a16:creationId xmlns:a16="http://schemas.microsoft.com/office/drawing/2014/main" id="{58495BCC-CE77-4CC2-952E-846F41119F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75188"/>
            <a:chExt cx="1562267" cy="1172973"/>
          </a:xfrm>
        </p:grpSpPr>
        <p:sp>
          <p:nvSpPr>
            <p:cNvPr id="19" name="Freeform 5">
              <a:extLst>
                <a:ext uri="{FF2B5EF4-FFF2-40B4-BE49-F238E27FC236}">
                  <a16:creationId xmlns:a16="http://schemas.microsoft.com/office/drawing/2014/main" id="{1B42538B-E30F-4967-A6C1-8EBA775F4D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20" name="Freeform 5">
              <a:extLst>
                <a:ext uri="{FF2B5EF4-FFF2-40B4-BE49-F238E27FC236}">
                  <a16:creationId xmlns:a16="http://schemas.microsoft.com/office/drawing/2014/main" id="{9A6BD9AC-4DE7-4B20-8547-4E3B375C21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7518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2416673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F7B9026-36AD-42E4-B172-8D68F3A33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Content Placeholder 2">
            <a:extLst>
              <a:ext uri="{FF2B5EF4-FFF2-40B4-BE49-F238E27FC236}">
                <a16:creationId xmlns:a16="http://schemas.microsoft.com/office/drawing/2014/main" id="{EB76C873-C944-E602-FDFB-E58BD28910D0}"/>
              </a:ext>
            </a:extLst>
          </p:cNvPr>
          <p:cNvPicPr>
            <a:picLocks noChangeAspect="1"/>
          </p:cNvPicPr>
          <p:nvPr/>
        </p:nvPicPr>
        <p:blipFill rotWithShape="1">
          <a:blip r:embed="rId3">
            <a:extLst>
              <a:ext uri="{28A0092B-C50C-407E-A947-70E740481C1C}">
                <a14:useLocalDpi xmlns:a14="http://schemas.microsoft.com/office/drawing/2010/main" val="0"/>
              </a:ext>
            </a:extLst>
          </a:blip>
          <a:srcRect r="22363"/>
          <a:stretch/>
        </p:blipFill>
        <p:spPr>
          <a:xfrm>
            <a:off x="192528" y="171716"/>
            <a:ext cx="3793268" cy="6514565"/>
          </a:xfrm>
          <a:prstGeom prst="rect">
            <a:avLst/>
          </a:prstGeom>
        </p:spPr>
      </p:pic>
      <p:pic>
        <p:nvPicPr>
          <p:cNvPr id="4" name="Picture 3">
            <a:extLst>
              <a:ext uri="{FF2B5EF4-FFF2-40B4-BE49-F238E27FC236}">
                <a16:creationId xmlns:a16="http://schemas.microsoft.com/office/drawing/2014/main" id="{CB707496-F230-3160-9F9B-6B71FCF7277F}"/>
              </a:ext>
            </a:extLst>
          </p:cNvPr>
          <p:cNvPicPr>
            <a:picLocks noChangeAspect="1"/>
          </p:cNvPicPr>
          <p:nvPr/>
        </p:nvPicPr>
        <p:blipFill rotWithShape="1">
          <a:blip r:embed="rId4">
            <a:extLst>
              <a:ext uri="{28A0092B-C50C-407E-A947-70E740481C1C}">
                <a14:useLocalDpi xmlns:a14="http://schemas.microsoft.com/office/drawing/2010/main" val="0"/>
              </a:ext>
            </a:extLst>
          </a:blip>
          <a:srcRect l="21757" r="-3" b="-3"/>
          <a:stretch/>
        </p:blipFill>
        <p:spPr>
          <a:xfrm>
            <a:off x="4184538" y="171716"/>
            <a:ext cx="3822924" cy="6514565"/>
          </a:xfrm>
          <a:prstGeom prst="rect">
            <a:avLst/>
          </a:prstGeom>
        </p:spPr>
      </p:pic>
      <p:pic>
        <p:nvPicPr>
          <p:cNvPr id="3" name="Picture 2">
            <a:extLst>
              <a:ext uri="{FF2B5EF4-FFF2-40B4-BE49-F238E27FC236}">
                <a16:creationId xmlns:a16="http://schemas.microsoft.com/office/drawing/2014/main" id="{2E9C8142-80BD-B9E5-032E-A3D7EB16736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4458" r="-3" b="7786"/>
          <a:stretch/>
        </p:blipFill>
        <p:spPr>
          <a:xfrm rot="5400000">
            <a:off x="6830253" y="1529495"/>
            <a:ext cx="6514565" cy="3799007"/>
          </a:xfrm>
          <a:prstGeom prst="rect">
            <a:avLst/>
          </a:prstGeom>
        </p:spPr>
      </p:pic>
      <p:sp>
        <p:nvSpPr>
          <p:cNvPr id="5" name="TextBox 4">
            <a:extLst>
              <a:ext uri="{FF2B5EF4-FFF2-40B4-BE49-F238E27FC236}">
                <a16:creationId xmlns:a16="http://schemas.microsoft.com/office/drawing/2014/main" id="{5174CE35-13D9-46AE-D1D3-063C0366B578}"/>
              </a:ext>
            </a:extLst>
          </p:cNvPr>
          <p:cNvSpPr txBox="1"/>
          <p:nvPr/>
        </p:nvSpPr>
        <p:spPr>
          <a:xfrm>
            <a:off x="1679225" y="4816613"/>
            <a:ext cx="1794081" cy="523220"/>
          </a:xfrm>
          <a:prstGeom prst="rect">
            <a:avLst/>
          </a:prstGeom>
          <a:solidFill>
            <a:srgbClr val="FF0000"/>
          </a:solidFill>
        </p:spPr>
        <p:txBody>
          <a:bodyPr wrap="none" rtlCol="0">
            <a:spAutoFit/>
          </a:bodyPr>
          <a:lstStyle/>
          <a:p>
            <a:r>
              <a:rPr lang="en-GB" sz="2800" b="1" dirty="0" err="1"/>
              <a:t>Communiy</a:t>
            </a:r>
            <a:endParaRPr lang="en-GB" sz="2800" b="1" dirty="0"/>
          </a:p>
        </p:txBody>
      </p:sp>
      <p:sp>
        <p:nvSpPr>
          <p:cNvPr id="6" name="TextBox 5">
            <a:extLst>
              <a:ext uri="{FF2B5EF4-FFF2-40B4-BE49-F238E27FC236}">
                <a16:creationId xmlns:a16="http://schemas.microsoft.com/office/drawing/2014/main" id="{85BE7ABC-C209-85FF-CD7A-4018805D88CE}"/>
              </a:ext>
            </a:extLst>
          </p:cNvPr>
          <p:cNvSpPr txBox="1"/>
          <p:nvPr/>
        </p:nvSpPr>
        <p:spPr>
          <a:xfrm>
            <a:off x="5208781" y="5339833"/>
            <a:ext cx="1621406" cy="523220"/>
          </a:xfrm>
          <a:prstGeom prst="rect">
            <a:avLst/>
          </a:prstGeom>
          <a:solidFill>
            <a:srgbClr val="FF0000"/>
          </a:solidFill>
        </p:spPr>
        <p:txBody>
          <a:bodyPr wrap="none" rtlCol="0">
            <a:spAutoFit/>
          </a:bodyPr>
          <a:lstStyle/>
          <a:p>
            <a:r>
              <a:rPr lang="en-GB" sz="2800" b="1" dirty="0"/>
              <a:t>Customer</a:t>
            </a:r>
          </a:p>
        </p:txBody>
      </p:sp>
      <p:sp>
        <p:nvSpPr>
          <p:cNvPr id="7" name="TextBox 6">
            <a:extLst>
              <a:ext uri="{FF2B5EF4-FFF2-40B4-BE49-F238E27FC236}">
                <a16:creationId xmlns:a16="http://schemas.microsoft.com/office/drawing/2014/main" id="{0379A62C-DF93-7272-F1EB-1187EDA1F3E2}"/>
              </a:ext>
            </a:extLst>
          </p:cNvPr>
          <p:cNvSpPr txBox="1"/>
          <p:nvPr/>
        </p:nvSpPr>
        <p:spPr>
          <a:xfrm>
            <a:off x="8829059" y="3259106"/>
            <a:ext cx="1468672" cy="523220"/>
          </a:xfrm>
          <a:prstGeom prst="rect">
            <a:avLst/>
          </a:prstGeom>
          <a:solidFill>
            <a:srgbClr val="FF0000"/>
          </a:solidFill>
        </p:spPr>
        <p:txBody>
          <a:bodyPr wrap="none" rtlCol="0">
            <a:spAutoFit/>
          </a:bodyPr>
          <a:lstStyle/>
          <a:p>
            <a:r>
              <a:rPr lang="en-GB" sz="2800" b="1" dirty="0"/>
              <a:t>Business</a:t>
            </a:r>
          </a:p>
        </p:txBody>
      </p:sp>
    </p:spTree>
    <p:extLst>
      <p:ext uri="{BB962C8B-B14F-4D97-AF65-F5344CB8AC3E}">
        <p14:creationId xmlns:p14="http://schemas.microsoft.com/office/powerpoint/2010/main" val="4145755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3">
            <a:extLst>
              <a:ext uri="{FF2B5EF4-FFF2-40B4-BE49-F238E27FC236}">
                <a16:creationId xmlns:a16="http://schemas.microsoft.com/office/drawing/2014/main" id="{F1136EE6-B180-0240-DD08-A49DFAB3C4A6}"/>
              </a:ext>
            </a:extLst>
          </p:cNvPr>
          <p:cNvGraphicFramePr>
            <a:graphicFrameLocks noChangeAspect="1"/>
          </p:cNvGraphicFramePr>
          <p:nvPr>
            <p:extLst>
              <p:ext uri="{D42A27DB-BD31-4B8C-83A1-F6EECF244321}">
                <p14:modId xmlns:p14="http://schemas.microsoft.com/office/powerpoint/2010/main" val="1063067945"/>
              </p:ext>
            </p:extLst>
          </p:nvPr>
        </p:nvGraphicFramePr>
        <p:xfrm>
          <a:off x="2323894" y="456780"/>
          <a:ext cx="7920037" cy="5944439"/>
        </p:xfrm>
        <a:graphic>
          <a:graphicData uri="http://schemas.openxmlformats.org/presentationml/2006/ole">
            <mc:AlternateContent xmlns:mc="http://schemas.openxmlformats.org/markup-compatibility/2006">
              <mc:Choice xmlns:v="urn:schemas-microsoft-com:vml" Requires="v">
                <p:oleObj name="Slide" r:id="rId3" imgW="3739929" imgH="2805994" progId="PowerPoint.Slide.8">
                  <p:embed/>
                </p:oleObj>
              </mc:Choice>
              <mc:Fallback>
                <p:oleObj name="Slide" r:id="rId3" imgW="3739929" imgH="2805994" progId="PowerPoint.Slide.8">
                  <p:embed/>
                  <p:pic>
                    <p:nvPicPr>
                      <p:cNvPr id="3" name="Object 3">
                        <a:extLst>
                          <a:ext uri="{FF2B5EF4-FFF2-40B4-BE49-F238E27FC236}">
                            <a16:creationId xmlns:a16="http://schemas.microsoft.com/office/drawing/2014/main" id="{F1136EE6-B180-0240-DD08-A49DFAB3C4A6}"/>
                          </a:ext>
                        </a:extLst>
                      </p:cNvPr>
                      <p:cNvPicPr>
                        <a:picLocks noChangeAspect="1" noChangeArrowheads="1"/>
                      </p:cNvPicPr>
                      <p:nvPr/>
                    </p:nvPicPr>
                    <p:blipFill>
                      <a:blip r:embed="rId4"/>
                      <a:srcRect/>
                      <a:stretch>
                        <a:fillRect/>
                      </a:stretch>
                    </p:blipFill>
                    <p:spPr bwMode="auto">
                      <a:xfrm>
                        <a:off x="2323894" y="456780"/>
                        <a:ext cx="7920037" cy="5944439"/>
                      </a:xfrm>
                      <a:prstGeom prst="rect">
                        <a:avLst/>
                      </a:prstGeom>
                      <a:noFill/>
                    </p:spPr>
                  </p:pic>
                </p:oleObj>
              </mc:Fallback>
            </mc:AlternateContent>
          </a:graphicData>
        </a:graphic>
      </p:graphicFrame>
    </p:spTree>
    <p:extLst>
      <p:ext uri="{BB962C8B-B14F-4D97-AF65-F5344CB8AC3E}">
        <p14:creationId xmlns:p14="http://schemas.microsoft.com/office/powerpoint/2010/main" val="570432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4034" y="1448829"/>
            <a:ext cx="3905250" cy="4476957"/>
          </a:xfrm>
        </p:spPr>
        <p:txBody>
          <a:bodyPr/>
          <a:lstStyle/>
          <a:p>
            <a:pPr marL="0" indent="0" algn="ctr">
              <a:buNone/>
            </a:pPr>
            <a:r>
              <a:rPr lang="en-GB" sz="4800" b="1" dirty="0"/>
              <a:t>3000 referrals a year</a:t>
            </a:r>
          </a:p>
          <a:p>
            <a:pPr marL="0" indent="0" algn="ctr">
              <a:buNone/>
            </a:pPr>
            <a:endParaRPr lang="en-GB" sz="4800" b="1" dirty="0"/>
          </a:p>
          <a:p>
            <a:pPr marL="0" indent="0" algn="ctr">
              <a:buNone/>
            </a:pPr>
            <a:endParaRPr lang="en-GB" sz="4800" b="1" dirty="0"/>
          </a:p>
          <a:p>
            <a:pPr marL="0" indent="0" algn="ctr">
              <a:buNone/>
            </a:pPr>
            <a:r>
              <a:rPr lang="en-GB" b="1" dirty="0"/>
              <a:t>Hub Conversation</a:t>
            </a:r>
          </a:p>
        </p:txBody>
      </p:sp>
      <p:sp>
        <p:nvSpPr>
          <p:cNvPr id="4" name="Right Arrow 3"/>
          <p:cNvSpPr/>
          <p:nvPr/>
        </p:nvSpPr>
        <p:spPr>
          <a:xfrm>
            <a:off x="4259284" y="2730402"/>
            <a:ext cx="2208811" cy="16625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ontent Placeholder 1"/>
          <p:cNvSpPr txBox="1">
            <a:spLocks/>
          </p:cNvSpPr>
          <p:nvPr/>
        </p:nvSpPr>
        <p:spPr>
          <a:xfrm>
            <a:off x="7073489" y="1190521"/>
            <a:ext cx="3905250" cy="4476957"/>
          </a:xfrm>
          <a:prstGeom prst="rect">
            <a:avLst/>
          </a:prstGeom>
        </p:spPr>
        <p:txBody>
          <a:bodyPr/>
          <a:lstStyle>
            <a:lvl1pPr marL="457200" indent="-457200" algn="l" rtl="0" eaLnBrk="1" fontAlgn="base" hangingPunct="1">
              <a:lnSpc>
                <a:spcPct val="90000"/>
              </a:lnSpc>
              <a:spcBef>
                <a:spcPts val="1000"/>
              </a:spcBef>
              <a:spcAft>
                <a:spcPct val="0"/>
              </a:spcAft>
              <a:buClr>
                <a:srgbClr val="ADA57C"/>
              </a:buClr>
              <a:buFont typeface="Arial" panose="020B0604020202020204" pitchFamily="34" charset="0"/>
              <a:buChar char="•"/>
              <a:defRPr sz="3200" kern="1200">
                <a:solidFill>
                  <a:srgbClr val="006181"/>
                </a:solidFill>
                <a:latin typeface="+mn-lt"/>
                <a:ea typeface="+mn-ea"/>
                <a:cs typeface="+mn-cs"/>
              </a:defRPr>
            </a:lvl1pPr>
            <a:lvl2pPr marL="800100" indent="-342900" algn="l" rtl="0" eaLnBrk="1" fontAlgn="base" hangingPunct="1">
              <a:lnSpc>
                <a:spcPct val="90000"/>
              </a:lnSpc>
              <a:spcBef>
                <a:spcPts val="500"/>
              </a:spcBef>
              <a:spcAft>
                <a:spcPct val="0"/>
              </a:spcAft>
              <a:buClr>
                <a:srgbClr val="ADA57C"/>
              </a:buClr>
              <a:buFont typeface="Arial" panose="020B0604020202020204" pitchFamily="34" charset="0"/>
              <a:buChar char="•"/>
              <a:defRPr sz="2400" kern="1200">
                <a:solidFill>
                  <a:srgbClr val="006181"/>
                </a:solidFill>
                <a:latin typeface="+mn-lt"/>
                <a:ea typeface="+mn-ea"/>
                <a:cs typeface="+mn-cs"/>
              </a:defRPr>
            </a:lvl2pPr>
            <a:lvl3pPr marL="1257300" indent="-342900" algn="l" rtl="0" eaLnBrk="1" fontAlgn="base" hangingPunct="1">
              <a:lnSpc>
                <a:spcPct val="90000"/>
              </a:lnSpc>
              <a:spcBef>
                <a:spcPts val="500"/>
              </a:spcBef>
              <a:spcAft>
                <a:spcPct val="0"/>
              </a:spcAft>
              <a:buClr>
                <a:srgbClr val="ADA57C"/>
              </a:buClr>
              <a:buFont typeface="Arial" panose="020B0604020202020204" pitchFamily="34" charset="0"/>
              <a:buChar char="•"/>
              <a:defRPr sz="2400" kern="1200">
                <a:solidFill>
                  <a:srgbClr val="006181"/>
                </a:solidFill>
                <a:latin typeface="+mn-lt"/>
                <a:ea typeface="+mn-ea"/>
                <a:cs typeface="+mn-cs"/>
              </a:defRPr>
            </a:lvl3pPr>
            <a:lvl4pPr marL="1714500" indent="-342900" algn="l" rtl="0" eaLnBrk="1" fontAlgn="base" hangingPunct="1">
              <a:lnSpc>
                <a:spcPct val="90000"/>
              </a:lnSpc>
              <a:spcBef>
                <a:spcPts val="500"/>
              </a:spcBef>
              <a:spcAft>
                <a:spcPct val="0"/>
              </a:spcAft>
              <a:buClr>
                <a:srgbClr val="ADA57C"/>
              </a:buClr>
              <a:buFont typeface="Arial" panose="020B0604020202020204" pitchFamily="34" charset="0"/>
              <a:buChar char="•"/>
              <a:defRPr sz="2400" kern="1200">
                <a:solidFill>
                  <a:srgbClr val="006181"/>
                </a:solidFill>
                <a:latin typeface="+mn-lt"/>
                <a:ea typeface="+mn-ea"/>
                <a:cs typeface="+mn-cs"/>
              </a:defRPr>
            </a:lvl4pPr>
            <a:lvl5pPr marL="2171700" indent="-342900" algn="l" rtl="0" eaLnBrk="1" fontAlgn="base" hangingPunct="1">
              <a:lnSpc>
                <a:spcPct val="90000"/>
              </a:lnSpc>
              <a:spcBef>
                <a:spcPts val="500"/>
              </a:spcBef>
              <a:spcAft>
                <a:spcPct val="0"/>
              </a:spcAft>
              <a:buClr>
                <a:srgbClr val="ADA57C"/>
              </a:buClr>
              <a:buFont typeface="Arial" panose="020B0604020202020204" pitchFamily="34" charset="0"/>
              <a:buChar char="•"/>
              <a:defRPr sz="2400" kern="1200">
                <a:solidFill>
                  <a:srgbClr val="00618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4800" b="1" dirty="0"/>
              <a:t>Whole Person</a:t>
            </a:r>
          </a:p>
          <a:p>
            <a:pPr marL="0" indent="0" algn="ctr">
              <a:buFont typeface="Arial" panose="020B0604020202020204" pitchFamily="34" charset="0"/>
              <a:buNone/>
            </a:pPr>
            <a:r>
              <a:rPr lang="en-GB" sz="2800" b="1" dirty="0">
                <a:solidFill>
                  <a:srgbClr val="FF0000"/>
                </a:solidFill>
              </a:rPr>
              <a:t>Unique to the customer</a:t>
            </a:r>
          </a:p>
          <a:p>
            <a:pPr marL="0" indent="0" algn="ctr">
              <a:buNone/>
            </a:pPr>
            <a:r>
              <a:rPr lang="en-GB" sz="2800" b="1" dirty="0">
                <a:solidFill>
                  <a:schemeClr val="accent4">
                    <a:lumMod val="50000"/>
                  </a:schemeClr>
                </a:solidFill>
              </a:rPr>
              <a:t>Listen</a:t>
            </a:r>
          </a:p>
          <a:p>
            <a:pPr marL="0" indent="0" algn="ctr">
              <a:buNone/>
            </a:pPr>
            <a:r>
              <a:rPr lang="en-GB" sz="2800" b="1" dirty="0">
                <a:solidFill>
                  <a:schemeClr val="accent4">
                    <a:lumMod val="50000"/>
                  </a:schemeClr>
                </a:solidFill>
              </a:rPr>
              <a:t>Opportunities</a:t>
            </a:r>
          </a:p>
          <a:p>
            <a:pPr marL="0" indent="0" algn="ctr">
              <a:buFont typeface="Arial" panose="020B0604020202020204" pitchFamily="34" charset="0"/>
              <a:buNone/>
            </a:pPr>
            <a:r>
              <a:rPr lang="en-GB" sz="2800" b="1" dirty="0">
                <a:solidFill>
                  <a:schemeClr val="accent4">
                    <a:lumMod val="50000"/>
                  </a:schemeClr>
                </a:solidFill>
              </a:rPr>
              <a:t>Triage</a:t>
            </a:r>
          </a:p>
          <a:p>
            <a:pPr marL="0" indent="0" algn="ctr">
              <a:buFont typeface="Arial" panose="020B0604020202020204" pitchFamily="34" charset="0"/>
              <a:buNone/>
            </a:pPr>
            <a:r>
              <a:rPr lang="en-GB" sz="2800" b="1" dirty="0">
                <a:solidFill>
                  <a:schemeClr val="accent4">
                    <a:lumMod val="50000"/>
                  </a:schemeClr>
                </a:solidFill>
              </a:rPr>
              <a:t>Signpost</a:t>
            </a:r>
          </a:p>
          <a:p>
            <a:pPr marL="0" indent="0" algn="ctr">
              <a:buFont typeface="Arial" panose="020B0604020202020204" pitchFamily="34" charset="0"/>
              <a:buNone/>
            </a:pPr>
            <a:r>
              <a:rPr lang="en-GB" sz="2800" b="1" dirty="0">
                <a:solidFill>
                  <a:schemeClr val="accent4">
                    <a:lumMod val="50000"/>
                  </a:schemeClr>
                </a:solidFill>
              </a:rPr>
              <a:t>Self-responsibility</a:t>
            </a:r>
          </a:p>
          <a:p>
            <a:pPr marL="0" indent="0" algn="ctr">
              <a:buFont typeface="Arial" panose="020B0604020202020204" pitchFamily="34" charset="0"/>
              <a:buNone/>
            </a:pPr>
            <a:r>
              <a:rPr lang="en-GB" sz="2800" b="1" dirty="0">
                <a:solidFill>
                  <a:schemeClr val="accent4">
                    <a:lumMod val="50000"/>
                  </a:schemeClr>
                </a:solidFill>
              </a:rPr>
              <a:t>Challenge</a:t>
            </a:r>
          </a:p>
          <a:p>
            <a:pPr marL="0" indent="0" algn="ctr">
              <a:buNone/>
            </a:pPr>
            <a:r>
              <a:rPr lang="en-GB" sz="2800" b="1" dirty="0">
                <a:solidFill>
                  <a:schemeClr val="accent4">
                    <a:lumMod val="50000"/>
                  </a:schemeClr>
                </a:solidFill>
              </a:rPr>
              <a:t>Check up</a:t>
            </a:r>
          </a:p>
          <a:p>
            <a:pPr marL="0" indent="0" algn="ctr">
              <a:buFont typeface="Arial" panose="020B0604020202020204" pitchFamily="34" charset="0"/>
              <a:buNone/>
            </a:pPr>
            <a:endParaRPr lang="en-GB" sz="4800" b="1" dirty="0"/>
          </a:p>
          <a:p>
            <a:pPr marL="0" indent="0" algn="ctr">
              <a:buFont typeface="Arial" panose="020B0604020202020204" pitchFamily="34" charset="0"/>
              <a:buNone/>
            </a:pPr>
            <a:endParaRPr lang="en-GB" sz="4800" b="1" dirty="0"/>
          </a:p>
        </p:txBody>
      </p:sp>
    </p:spTree>
    <p:extLst>
      <p:ext uri="{BB962C8B-B14F-4D97-AF65-F5344CB8AC3E}">
        <p14:creationId xmlns:p14="http://schemas.microsoft.com/office/powerpoint/2010/main" val="1627040467"/>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standing in a field with a hay bale&#10;&#10;Description automatically generated">
            <a:extLst>
              <a:ext uri="{FF2B5EF4-FFF2-40B4-BE49-F238E27FC236}">
                <a16:creationId xmlns:a16="http://schemas.microsoft.com/office/drawing/2014/main" id="{78422108-8143-6F92-FAEB-C804330814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8903" y="643467"/>
            <a:ext cx="6554194"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3838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Guiding the Future</a:t>
            </a:r>
          </a:p>
        </p:txBody>
      </p:sp>
      <p:sp>
        <p:nvSpPr>
          <p:cNvPr id="3" name="Content Placeholder 2"/>
          <p:cNvSpPr>
            <a:spLocks noGrp="1"/>
          </p:cNvSpPr>
          <p:nvPr>
            <p:ph idx="1"/>
          </p:nvPr>
        </p:nvSpPr>
        <p:spPr/>
        <p:txBody>
          <a:bodyPr>
            <a:normAutofit/>
          </a:bodyPr>
          <a:lstStyle/>
          <a:p>
            <a:pPr lvl="0"/>
            <a:r>
              <a:rPr lang="en-GB" dirty="0"/>
              <a:t>Collaborative and cross sector delivery solutions</a:t>
            </a:r>
          </a:p>
          <a:p>
            <a:pPr lvl="0"/>
            <a:r>
              <a:rPr lang="en-GB" dirty="0">
                <a:highlight>
                  <a:srgbClr val="00FFFF"/>
                </a:highlight>
              </a:rPr>
              <a:t>Community solutions for health and work</a:t>
            </a:r>
          </a:p>
          <a:p>
            <a:pPr lvl="0"/>
            <a:r>
              <a:rPr lang="en-GB" dirty="0"/>
              <a:t>Hand-ups rather than hand-outs  </a:t>
            </a:r>
          </a:p>
          <a:p>
            <a:pPr lvl="1"/>
            <a:r>
              <a:rPr lang="en-GB" dirty="0"/>
              <a:t>helping people help themselves</a:t>
            </a:r>
          </a:p>
          <a:p>
            <a:pPr lvl="0"/>
            <a:r>
              <a:rPr lang="en-GB" dirty="0"/>
              <a:t>Integrating personal rights and responsibilities</a:t>
            </a:r>
          </a:p>
          <a:p>
            <a:pPr lvl="0"/>
            <a:r>
              <a:rPr lang="en-GB" dirty="0"/>
              <a:t>Enabling people to contribute</a:t>
            </a:r>
          </a:p>
          <a:p>
            <a:pPr lvl="0"/>
            <a:r>
              <a:rPr lang="en-GB" dirty="0"/>
              <a:t>Early intervention and prevention</a:t>
            </a:r>
          </a:p>
          <a:p>
            <a:pPr lvl="0"/>
            <a:r>
              <a:rPr lang="en-GB" dirty="0"/>
              <a:t>Independent and professional advice and guidance</a:t>
            </a:r>
          </a:p>
          <a:p>
            <a:endParaRPr lang="en-GB" dirty="0"/>
          </a:p>
        </p:txBody>
      </p:sp>
    </p:spTree>
    <p:extLst>
      <p:ext uri="{BB962C8B-B14F-4D97-AF65-F5344CB8AC3E}">
        <p14:creationId xmlns:p14="http://schemas.microsoft.com/office/powerpoint/2010/main" val="19714138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in a suit and tie&#10;&#10;Description automatically generated">
            <a:extLst>
              <a:ext uri="{FF2B5EF4-FFF2-40B4-BE49-F238E27FC236}">
                <a16:creationId xmlns:a16="http://schemas.microsoft.com/office/drawing/2014/main" id="{092DACB3-2815-E6FB-D3BE-C0AAAE33EABA}"/>
              </a:ext>
            </a:extLst>
          </p:cNvPr>
          <p:cNvPicPr>
            <a:picLocks noChangeAspect="1"/>
          </p:cNvPicPr>
          <p:nvPr/>
        </p:nvPicPr>
        <p:blipFill rotWithShape="1">
          <a:blip r:embed="rId3">
            <a:extLst>
              <a:ext uri="{28A0092B-C50C-407E-A947-70E740481C1C}">
                <a14:useLocalDpi xmlns:a14="http://schemas.microsoft.com/office/drawing/2010/main" val="0"/>
              </a:ext>
            </a:extLst>
          </a:blip>
          <a:srcRect t="13279" r="-1" b="43903"/>
          <a:stretch/>
        </p:blipFill>
        <p:spPr>
          <a:xfrm>
            <a:off x="5622233" y="10"/>
            <a:ext cx="6569769" cy="3750724"/>
          </a:xfrm>
          <a:custGeom>
            <a:avLst/>
            <a:gdLst/>
            <a:ahLst/>
            <a:cxnLst/>
            <a:rect l="l" t="t" r="r" b="b"/>
            <a:pathLst>
              <a:path w="6569769" h="3750734">
                <a:moveTo>
                  <a:pt x="1738471" y="0"/>
                </a:moveTo>
                <a:lnTo>
                  <a:pt x="6569769" y="0"/>
                </a:lnTo>
                <a:lnTo>
                  <a:pt x="6569769" y="3750734"/>
                </a:lnTo>
                <a:lnTo>
                  <a:pt x="0" y="3750734"/>
                </a:lnTo>
                <a:close/>
              </a:path>
            </a:pathLst>
          </a:custGeom>
        </p:spPr>
      </p:pic>
      <p:pic>
        <p:nvPicPr>
          <p:cNvPr id="2" name="Picture 1" descr="A person and person with pink hair&#10;&#10;Description automatically generated">
            <a:extLst>
              <a:ext uri="{FF2B5EF4-FFF2-40B4-BE49-F238E27FC236}">
                <a16:creationId xmlns:a16="http://schemas.microsoft.com/office/drawing/2014/main" id="{B5C46694-4CCD-C660-B49B-E04AE5AEAFD6}"/>
              </a:ext>
            </a:extLst>
          </p:cNvPr>
          <p:cNvPicPr>
            <a:picLocks noChangeAspect="1"/>
          </p:cNvPicPr>
          <p:nvPr/>
        </p:nvPicPr>
        <p:blipFill rotWithShape="1">
          <a:blip r:embed="rId4">
            <a:extLst>
              <a:ext uri="{28A0092B-C50C-407E-A947-70E740481C1C}">
                <a14:useLocalDpi xmlns:a14="http://schemas.microsoft.com/office/drawing/2010/main" val="0"/>
              </a:ext>
            </a:extLst>
          </a:blip>
          <a:srcRect t="2420" b="40970"/>
          <a:stretch/>
        </p:blipFill>
        <p:spPr>
          <a:xfrm>
            <a:off x="4182011" y="3887894"/>
            <a:ext cx="8009991" cy="2970106"/>
          </a:xfrm>
          <a:custGeom>
            <a:avLst/>
            <a:gdLst/>
            <a:ahLst/>
            <a:cxnLst/>
            <a:rect l="l" t="t" r="r" b="b"/>
            <a:pathLst>
              <a:path w="8009991" h="2970106">
                <a:moveTo>
                  <a:pt x="1376648" y="0"/>
                </a:moveTo>
                <a:lnTo>
                  <a:pt x="8009991" y="0"/>
                </a:lnTo>
                <a:lnTo>
                  <a:pt x="8009991" y="2970106"/>
                </a:lnTo>
                <a:lnTo>
                  <a:pt x="0" y="2970106"/>
                </a:lnTo>
                <a:close/>
              </a:path>
            </a:pathLst>
          </a:custGeom>
        </p:spPr>
      </p:pic>
      <p:pic>
        <p:nvPicPr>
          <p:cNvPr id="6" name="Picture 5" descr="A person smiling at the camera&#10;&#10;Description automatically generated">
            <a:extLst>
              <a:ext uri="{FF2B5EF4-FFF2-40B4-BE49-F238E27FC236}">
                <a16:creationId xmlns:a16="http://schemas.microsoft.com/office/drawing/2014/main" id="{197A9808-DEC5-DB9F-EE1B-0C5BFE40024F}"/>
              </a:ext>
            </a:extLst>
          </p:cNvPr>
          <p:cNvPicPr>
            <a:picLocks noChangeAspect="1"/>
          </p:cNvPicPr>
          <p:nvPr/>
        </p:nvPicPr>
        <p:blipFill rotWithShape="1">
          <a:blip r:embed="rId5">
            <a:extLst>
              <a:ext uri="{28A0092B-C50C-407E-A947-70E740481C1C}">
                <a14:useLocalDpi xmlns:a14="http://schemas.microsoft.com/office/drawing/2010/main" val="0"/>
              </a:ext>
            </a:extLst>
          </a:blip>
          <a:srcRect t="22782" b="26033"/>
          <a:stretch/>
        </p:blipFill>
        <p:spPr>
          <a:xfrm>
            <a:off x="20" y="10"/>
            <a:ext cx="7503091" cy="6857990"/>
          </a:xfrm>
          <a:custGeom>
            <a:avLst/>
            <a:gdLst/>
            <a:ahLst/>
            <a:cxnLst/>
            <a:rect l="l" t="t" r="r" b="b"/>
            <a:pathLst>
              <a:path w="7503111" h="6858000">
                <a:moveTo>
                  <a:pt x="0" y="0"/>
                </a:moveTo>
                <a:lnTo>
                  <a:pt x="677334" y="0"/>
                </a:lnTo>
                <a:lnTo>
                  <a:pt x="1168036" y="0"/>
                </a:lnTo>
                <a:lnTo>
                  <a:pt x="1205499" y="0"/>
                </a:lnTo>
                <a:lnTo>
                  <a:pt x="1647632" y="0"/>
                </a:lnTo>
                <a:lnTo>
                  <a:pt x="7215401" y="0"/>
                </a:lnTo>
                <a:lnTo>
                  <a:pt x="4041567" y="6852993"/>
                </a:lnTo>
                <a:lnTo>
                  <a:pt x="7503111" y="6852993"/>
                </a:lnTo>
                <a:lnTo>
                  <a:pt x="7503111" y="6852994"/>
                </a:lnTo>
                <a:lnTo>
                  <a:pt x="1647632" y="6852994"/>
                </a:lnTo>
                <a:lnTo>
                  <a:pt x="1647632" y="6858000"/>
                </a:lnTo>
                <a:lnTo>
                  <a:pt x="0" y="6858000"/>
                </a:lnTo>
                <a:close/>
              </a:path>
            </a:pathLst>
          </a:custGeom>
        </p:spPr>
      </p:pic>
      <p:sp>
        <p:nvSpPr>
          <p:cNvPr id="8" name="Rectangle 7">
            <a:extLst>
              <a:ext uri="{FF2B5EF4-FFF2-40B4-BE49-F238E27FC236}">
                <a16:creationId xmlns:a16="http://schemas.microsoft.com/office/drawing/2014/main" id="{ED16BC7D-0A13-423F-027F-2C0CCD1126F5}"/>
              </a:ext>
            </a:extLst>
          </p:cNvPr>
          <p:cNvSpPr/>
          <p:nvPr/>
        </p:nvSpPr>
        <p:spPr>
          <a:xfrm>
            <a:off x="231024" y="5934660"/>
            <a:ext cx="2373920" cy="923330"/>
          </a:xfrm>
          <a:prstGeom prst="rect">
            <a:avLst/>
          </a:prstGeom>
          <a:noFill/>
        </p:spPr>
        <p:txBody>
          <a:bodyPr wrap="none" lIns="91440" tIns="45720" rIns="91440" bIns="45720">
            <a:spAutoFit/>
          </a:bodyPr>
          <a:lstStyle/>
          <a:p>
            <a:pPr algn="ctr"/>
            <a:r>
              <a:rPr lang="en-US" sz="5400" b="1" cap="none" spc="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Carolyn</a:t>
            </a:r>
          </a:p>
        </p:txBody>
      </p:sp>
      <p:sp>
        <p:nvSpPr>
          <p:cNvPr id="9" name="Rectangle 8">
            <a:extLst>
              <a:ext uri="{FF2B5EF4-FFF2-40B4-BE49-F238E27FC236}">
                <a16:creationId xmlns:a16="http://schemas.microsoft.com/office/drawing/2014/main" id="{04BC895B-43B1-4670-91F0-3812801CE8FC}"/>
              </a:ext>
            </a:extLst>
          </p:cNvPr>
          <p:cNvSpPr/>
          <p:nvPr/>
        </p:nvSpPr>
        <p:spPr>
          <a:xfrm>
            <a:off x="9578528" y="2434319"/>
            <a:ext cx="1821140" cy="923330"/>
          </a:xfrm>
          <a:prstGeom prst="rect">
            <a:avLst/>
          </a:prstGeom>
          <a:noFill/>
        </p:spPr>
        <p:txBody>
          <a:bodyPr wrap="none" lIns="91440" tIns="45720" rIns="91440" bIns="45720">
            <a:spAutoFit/>
          </a:bodyPr>
          <a:lstStyle/>
          <a:p>
            <a:pPr algn="ctr"/>
            <a:r>
              <a:rPr lang="en-US" sz="5400" b="1" cap="none" spc="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David</a:t>
            </a:r>
          </a:p>
        </p:txBody>
      </p:sp>
      <p:sp>
        <p:nvSpPr>
          <p:cNvPr id="10" name="Rectangle 9">
            <a:extLst>
              <a:ext uri="{FF2B5EF4-FFF2-40B4-BE49-F238E27FC236}">
                <a16:creationId xmlns:a16="http://schemas.microsoft.com/office/drawing/2014/main" id="{D16A4BF1-93BC-A736-22E3-99C1EB406B1F}"/>
              </a:ext>
            </a:extLst>
          </p:cNvPr>
          <p:cNvSpPr/>
          <p:nvPr/>
        </p:nvSpPr>
        <p:spPr>
          <a:xfrm>
            <a:off x="7422214" y="3750734"/>
            <a:ext cx="1529586" cy="923330"/>
          </a:xfrm>
          <a:prstGeom prst="rect">
            <a:avLst/>
          </a:prstGeom>
          <a:noFill/>
        </p:spPr>
        <p:txBody>
          <a:bodyPr wrap="none" lIns="91440" tIns="45720" rIns="91440" bIns="45720">
            <a:spAutoFit/>
          </a:bodyPr>
          <a:lstStyle/>
          <a:p>
            <a:pPr algn="ctr"/>
            <a:r>
              <a:rPr lang="en-US" sz="5400" b="1" cap="none" spc="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John</a:t>
            </a:r>
          </a:p>
        </p:txBody>
      </p:sp>
    </p:spTree>
    <p:extLst>
      <p:ext uri="{BB962C8B-B14F-4D97-AF65-F5344CB8AC3E}">
        <p14:creationId xmlns:p14="http://schemas.microsoft.com/office/powerpoint/2010/main" val="22672826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8" name="Rectangle 7">
            <a:extLst>
              <a:ext uri="{FF2B5EF4-FFF2-40B4-BE49-F238E27FC236}">
                <a16:creationId xmlns:a16="http://schemas.microsoft.com/office/drawing/2014/main" id="{E9DCA5EA-C9F1-43F7-8CD9-E7D77919EB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099" y="806357"/>
            <a:ext cx="6734553"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erson standing at a podium&#10;&#10;Description automatically generated">
            <a:extLst>
              <a:ext uri="{FF2B5EF4-FFF2-40B4-BE49-F238E27FC236}">
                <a16:creationId xmlns:a16="http://schemas.microsoft.com/office/drawing/2014/main" id="{14281DCD-BBFF-86C4-7622-834E96D928E4}"/>
              </a:ext>
            </a:extLst>
          </p:cNvPr>
          <p:cNvPicPr>
            <a:picLocks noChangeAspect="1"/>
          </p:cNvPicPr>
          <p:nvPr/>
        </p:nvPicPr>
        <p:blipFill rotWithShape="1">
          <a:blip r:embed="rId3"/>
          <a:srcRect l="17566"/>
          <a:stretch/>
        </p:blipFill>
        <p:spPr>
          <a:xfrm>
            <a:off x="1950852" y="10"/>
            <a:ext cx="7537707" cy="6857990"/>
          </a:xfrm>
          <a:prstGeom prst="rect">
            <a:avLst/>
          </a:prstGeom>
        </p:spPr>
      </p:pic>
    </p:spTree>
    <p:extLst>
      <p:ext uri="{BB962C8B-B14F-4D97-AF65-F5344CB8AC3E}">
        <p14:creationId xmlns:p14="http://schemas.microsoft.com/office/powerpoint/2010/main" val="35126067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54ECEBE-9353-406C-9313-02A517A310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16" name="Freeform: Shape 15">
            <a:extLst>
              <a:ext uri="{FF2B5EF4-FFF2-40B4-BE49-F238E27FC236}">
                <a16:creationId xmlns:a16="http://schemas.microsoft.com/office/drawing/2014/main" id="{86806086-A782-4311-A63B-1A68574D8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902" y="-15901"/>
            <a:ext cx="6578337" cy="5814891"/>
          </a:xfrm>
          <a:custGeom>
            <a:avLst/>
            <a:gdLst>
              <a:gd name="connsiteX0" fmla="*/ 1667657 w 6578337"/>
              <a:gd name="connsiteY0" fmla="*/ 0 h 5814891"/>
              <a:gd name="connsiteX1" fmla="*/ 5296215 w 6578337"/>
              <a:gd name="connsiteY1" fmla="*/ 0 h 5814891"/>
              <a:gd name="connsiteX2" fmla="*/ 5354505 w 6578337"/>
              <a:gd name="connsiteY2" fmla="*/ 38974 h 5814891"/>
              <a:gd name="connsiteX3" fmla="*/ 5772761 w 6578337"/>
              <a:gd name="connsiteY3" fmla="*/ 430996 h 5814891"/>
              <a:gd name="connsiteX4" fmla="*/ 6578337 w 6578337"/>
              <a:gd name="connsiteY4" fmla="*/ 2842158 h 5814891"/>
              <a:gd name="connsiteX5" fmla="*/ 6219497 w 6578337"/>
              <a:gd name="connsiteY5" fmla="*/ 3831001 h 5814891"/>
              <a:gd name="connsiteX6" fmla="*/ 5157059 w 6578337"/>
              <a:gd name="connsiteY6" fmla="*/ 4751758 h 5814891"/>
              <a:gd name="connsiteX7" fmla="*/ 4923464 w 6578337"/>
              <a:gd name="connsiteY7" fmla="*/ 4927890 h 5814891"/>
              <a:gd name="connsiteX8" fmla="*/ 3004017 w 6578337"/>
              <a:gd name="connsiteY8" fmla="*/ 5814891 h 5814891"/>
              <a:gd name="connsiteX9" fmla="*/ 475534 w 6578337"/>
              <a:gd name="connsiteY9" fmla="*/ 4373098 h 5814891"/>
              <a:gd name="connsiteX10" fmla="*/ 206071 w 6578337"/>
              <a:gd name="connsiteY10" fmla="*/ 4004246 h 5814891"/>
              <a:gd name="connsiteX11" fmla="*/ 79385 w 6578337"/>
              <a:gd name="connsiteY11" fmla="*/ 3833508 h 5814891"/>
              <a:gd name="connsiteX12" fmla="*/ 0 w 6578337"/>
              <a:gd name="connsiteY12" fmla="*/ 3721725 h 5814891"/>
              <a:gd name="connsiteX13" fmla="*/ 0 w 6578337"/>
              <a:gd name="connsiteY13" fmla="*/ 1581323 h 5814891"/>
              <a:gd name="connsiteX14" fmla="*/ 168477 w 6578337"/>
              <a:gd name="connsiteY14" fmla="*/ 1300525 h 5814891"/>
              <a:gd name="connsiteX15" fmla="*/ 885512 w 6578337"/>
              <a:gd name="connsiteY15" fmla="*/ 515238 h 5814891"/>
              <a:gd name="connsiteX16" fmla="*/ 1494824 w 6578337"/>
              <a:gd name="connsiteY16" fmla="*/ 90742 h 5814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578337" h="5814891">
                <a:moveTo>
                  <a:pt x="1667657" y="0"/>
                </a:moveTo>
                <a:lnTo>
                  <a:pt x="5296215" y="0"/>
                </a:lnTo>
                <a:lnTo>
                  <a:pt x="5354505" y="38974"/>
                </a:lnTo>
                <a:cubicBezTo>
                  <a:pt x="5505893" y="152699"/>
                  <a:pt x="5645664" y="283643"/>
                  <a:pt x="5772761" y="430996"/>
                </a:cubicBezTo>
                <a:cubicBezTo>
                  <a:pt x="6292274" y="1033532"/>
                  <a:pt x="6578337" y="1889809"/>
                  <a:pt x="6578337" y="2842158"/>
                </a:cubicBezTo>
                <a:cubicBezTo>
                  <a:pt x="6578337" y="3222117"/>
                  <a:pt x="6467617" y="3527065"/>
                  <a:pt x="6219497" y="3831001"/>
                </a:cubicBezTo>
                <a:cubicBezTo>
                  <a:pt x="5959965" y="4148933"/>
                  <a:pt x="5569997" y="4441763"/>
                  <a:pt x="5157059" y="4751758"/>
                </a:cubicBezTo>
                <a:cubicBezTo>
                  <a:pt x="5080873" y="4808882"/>
                  <a:pt x="5002168" y="4868026"/>
                  <a:pt x="4923464" y="4927890"/>
                </a:cubicBezTo>
                <a:cubicBezTo>
                  <a:pt x="4218974" y="5463640"/>
                  <a:pt x="3704799" y="5814891"/>
                  <a:pt x="3004017" y="5814891"/>
                </a:cubicBezTo>
                <a:cubicBezTo>
                  <a:pt x="1936240" y="5814891"/>
                  <a:pt x="1180025" y="5383723"/>
                  <a:pt x="475534" y="4373098"/>
                </a:cubicBezTo>
                <a:cubicBezTo>
                  <a:pt x="383343" y="4240819"/>
                  <a:pt x="293225" y="4120515"/>
                  <a:pt x="206071" y="4004246"/>
                </a:cubicBezTo>
                <a:cubicBezTo>
                  <a:pt x="160920" y="3943985"/>
                  <a:pt x="118700" y="3887339"/>
                  <a:pt x="79385" y="3833508"/>
                </a:cubicBezTo>
                <a:lnTo>
                  <a:pt x="0" y="3721725"/>
                </a:lnTo>
                <a:lnTo>
                  <a:pt x="0" y="1581323"/>
                </a:lnTo>
                <a:lnTo>
                  <a:pt x="168477" y="1300525"/>
                </a:lnTo>
                <a:cubicBezTo>
                  <a:pt x="359173" y="1017017"/>
                  <a:pt x="599372" y="753795"/>
                  <a:pt x="885512" y="515238"/>
                </a:cubicBezTo>
                <a:cubicBezTo>
                  <a:pt x="1073010" y="358870"/>
                  <a:pt x="1278109" y="216205"/>
                  <a:pt x="1494824" y="90742"/>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 name="Picture 2">
            <a:extLst>
              <a:ext uri="{FF2B5EF4-FFF2-40B4-BE49-F238E27FC236}">
                <a16:creationId xmlns:a16="http://schemas.microsoft.com/office/drawing/2014/main" id="{0FA29131-499B-CBDE-3DBD-8853F27024EC}"/>
              </a:ext>
            </a:extLst>
          </p:cNvPr>
          <p:cNvPicPr>
            <a:picLocks noChangeAspect="1"/>
          </p:cNvPicPr>
          <p:nvPr/>
        </p:nvPicPr>
        <p:blipFill rotWithShape="1">
          <a:blip r:embed="rId3"/>
          <a:srcRect l="8250" r="16294"/>
          <a:stretch/>
        </p:blipFill>
        <p:spPr>
          <a:xfrm>
            <a:off x="20" y="-2"/>
            <a:ext cx="6323142" cy="5593660"/>
          </a:xfrm>
          <a:custGeom>
            <a:avLst/>
            <a:gdLst/>
            <a:ahLst/>
            <a:cxnLst/>
            <a:rect l="l" t="t" r="r" b="b"/>
            <a:pathLst>
              <a:path w="6323162" h="5593660">
                <a:moveTo>
                  <a:pt x="2177447" y="0"/>
                </a:moveTo>
                <a:lnTo>
                  <a:pt x="4826316" y="0"/>
                </a:lnTo>
                <a:lnTo>
                  <a:pt x="4971508" y="75777"/>
                </a:lnTo>
                <a:cubicBezTo>
                  <a:pt x="5197582" y="210111"/>
                  <a:pt x="5400550" y="381325"/>
                  <a:pt x="5577109" y="586873"/>
                </a:cubicBezTo>
                <a:cubicBezTo>
                  <a:pt x="6058235" y="1147205"/>
                  <a:pt x="6323162" y="1943505"/>
                  <a:pt x="6323162" y="2829148"/>
                </a:cubicBezTo>
                <a:cubicBezTo>
                  <a:pt x="6323162" y="3182494"/>
                  <a:pt x="6220623" y="3466081"/>
                  <a:pt x="5990836" y="3748729"/>
                </a:cubicBezTo>
                <a:cubicBezTo>
                  <a:pt x="5750480" y="4044392"/>
                  <a:pt x="5389327" y="4316711"/>
                  <a:pt x="5006899" y="4604992"/>
                </a:cubicBezTo>
                <a:cubicBezTo>
                  <a:pt x="4936343" y="4658116"/>
                  <a:pt x="4863453" y="4713117"/>
                  <a:pt x="4790566" y="4768788"/>
                </a:cubicBezTo>
                <a:cubicBezTo>
                  <a:pt x="4138128" y="5267012"/>
                  <a:pt x="3661945" y="5593660"/>
                  <a:pt x="3012943" y="5593660"/>
                </a:cubicBezTo>
                <a:cubicBezTo>
                  <a:pt x="2024062" y="5593660"/>
                  <a:pt x="1323723" y="5192693"/>
                  <a:pt x="671286" y="4252856"/>
                </a:cubicBezTo>
                <a:cubicBezTo>
                  <a:pt x="585906" y="4129842"/>
                  <a:pt x="502446" y="4017964"/>
                  <a:pt x="421733" y="3909839"/>
                </a:cubicBezTo>
                <a:cubicBezTo>
                  <a:pt x="254471" y="3685679"/>
                  <a:pt x="130655" y="3515312"/>
                  <a:pt x="48655" y="3351082"/>
                </a:cubicBezTo>
                <a:lnTo>
                  <a:pt x="0" y="3239820"/>
                </a:lnTo>
                <a:lnTo>
                  <a:pt x="0" y="2248150"/>
                </a:lnTo>
                <a:lnTo>
                  <a:pt x="1658" y="2239520"/>
                </a:lnTo>
                <a:cubicBezTo>
                  <a:pt x="51657" y="2045089"/>
                  <a:pt x="126469" y="1853225"/>
                  <a:pt x="225714" y="1665285"/>
                </a:cubicBezTo>
                <a:cubicBezTo>
                  <a:pt x="419948" y="1297585"/>
                  <a:pt x="697641" y="961011"/>
                  <a:pt x="1050970" y="665214"/>
                </a:cubicBezTo>
                <a:cubicBezTo>
                  <a:pt x="1311437" y="447090"/>
                  <a:pt x="1608578" y="257641"/>
                  <a:pt x="1923692" y="107844"/>
                </a:cubicBezTo>
                <a:close/>
              </a:path>
            </a:pathLst>
          </a:custGeom>
        </p:spPr>
      </p:pic>
      <p:sp>
        <p:nvSpPr>
          <p:cNvPr id="18" name="Freeform: Shape 17">
            <a:extLst>
              <a:ext uri="{FF2B5EF4-FFF2-40B4-BE49-F238E27FC236}">
                <a16:creationId xmlns:a16="http://schemas.microsoft.com/office/drawing/2014/main" id="{CE71458B-DF80-43DF-9693-2EC3878ACA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23162" cy="5593660"/>
          </a:xfrm>
          <a:custGeom>
            <a:avLst/>
            <a:gdLst>
              <a:gd name="connsiteX0" fmla="*/ 2177447 w 6323162"/>
              <a:gd name="connsiteY0" fmla="*/ 0 h 5593660"/>
              <a:gd name="connsiteX1" fmla="*/ 2572776 w 6323162"/>
              <a:gd name="connsiteY1" fmla="*/ 0 h 5593660"/>
              <a:gd name="connsiteX2" fmla="*/ 2279674 w 6323162"/>
              <a:gd name="connsiteY2" fmla="*/ 98163 h 5593660"/>
              <a:gd name="connsiteX3" fmla="*/ 1163390 w 6323162"/>
              <a:gd name="connsiteY3" fmla="*/ 758946 h 5593660"/>
              <a:gd name="connsiteX4" fmla="*/ 391288 w 6323162"/>
              <a:gd name="connsiteY4" fmla="*/ 1711778 h 5593660"/>
              <a:gd name="connsiteX5" fmla="*/ 111318 w 6323162"/>
              <a:gd name="connsiteY5" fmla="*/ 2820666 h 5593660"/>
              <a:gd name="connsiteX6" fmla="*/ 574682 w 6323162"/>
              <a:gd name="connsiteY6" fmla="*/ 3850310 h 5593660"/>
              <a:gd name="connsiteX7" fmla="*/ 808161 w 6323162"/>
              <a:gd name="connsiteY7" fmla="*/ 4177123 h 5593660"/>
              <a:gd name="connsiteX8" fmla="*/ 2998992 w 6323162"/>
              <a:gd name="connsiteY8" fmla="*/ 5454594 h 5593660"/>
              <a:gd name="connsiteX9" fmla="*/ 4662117 w 6323162"/>
              <a:gd name="connsiteY9" fmla="*/ 4668685 h 5593660"/>
              <a:gd name="connsiteX10" fmla="*/ 4864518 w 6323162"/>
              <a:gd name="connsiteY10" fmla="*/ 4512627 h 5593660"/>
              <a:gd name="connsiteX11" fmla="*/ 5785079 w 6323162"/>
              <a:gd name="connsiteY11" fmla="*/ 3696808 h 5593660"/>
              <a:gd name="connsiteX12" fmla="*/ 6095999 w 6323162"/>
              <a:gd name="connsiteY12" fmla="*/ 2820666 h 5593660"/>
              <a:gd name="connsiteX13" fmla="*/ 5397999 w 6323162"/>
              <a:gd name="connsiteY13" fmla="*/ 684305 h 5593660"/>
              <a:gd name="connsiteX14" fmla="*/ 4612801 w 6323162"/>
              <a:gd name="connsiteY14" fmla="*/ 81166 h 5593660"/>
              <a:gd name="connsiteX15" fmla="*/ 4406067 w 6323162"/>
              <a:gd name="connsiteY15" fmla="*/ 0 h 5593660"/>
              <a:gd name="connsiteX16" fmla="*/ 4826316 w 6323162"/>
              <a:gd name="connsiteY16" fmla="*/ 0 h 5593660"/>
              <a:gd name="connsiteX17" fmla="*/ 4971508 w 6323162"/>
              <a:gd name="connsiteY17" fmla="*/ 75777 h 5593660"/>
              <a:gd name="connsiteX18" fmla="*/ 5577109 w 6323162"/>
              <a:gd name="connsiteY18" fmla="*/ 586873 h 5593660"/>
              <a:gd name="connsiteX19" fmla="*/ 6323162 w 6323162"/>
              <a:gd name="connsiteY19" fmla="*/ 2829148 h 5593660"/>
              <a:gd name="connsiteX20" fmla="*/ 5990836 w 6323162"/>
              <a:gd name="connsiteY20" fmla="*/ 3748729 h 5593660"/>
              <a:gd name="connsiteX21" fmla="*/ 5006899 w 6323162"/>
              <a:gd name="connsiteY21" fmla="*/ 4604992 h 5593660"/>
              <a:gd name="connsiteX22" fmla="*/ 4790566 w 6323162"/>
              <a:gd name="connsiteY22" fmla="*/ 4768788 h 5593660"/>
              <a:gd name="connsiteX23" fmla="*/ 3012943 w 6323162"/>
              <a:gd name="connsiteY23" fmla="*/ 5593660 h 5593660"/>
              <a:gd name="connsiteX24" fmla="*/ 671286 w 6323162"/>
              <a:gd name="connsiteY24" fmla="*/ 4252856 h 5593660"/>
              <a:gd name="connsiteX25" fmla="*/ 421733 w 6323162"/>
              <a:gd name="connsiteY25" fmla="*/ 3909839 h 5593660"/>
              <a:gd name="connsiteX26" fmla="*/ 48655 w 6323162"/>
              <a:gd name="connsiteY26" fmla="*/ 3351082 h 5593660"/>
              <a:gd name="connsiteX27" fmla="*/ 0 w 6323162"/>
              <a:gd name="connsiteY27" fmla="*/ 3239820 h 5593660"/>
              <a:gd name="connsiteX28" fmla="*/ 0 w 6323162"/>
              <a:gd name="connsiteY28" fmla="*/ 2248150 h 5593660"/>
              <a:gd name="connsiteX29" fmla="*/ 1658 w 6323162"/>
              <a:gd name="connsiteY29" fmla="*/ 2239520 h 5593660"/>
              <a:gd name="connsiteX30" fmla="*/ 225714 w 6323162"/>
              <a:gd name="connsiteY30" fmla="*/ 1665285 h 5593660"/>
              <a:gd name="connsiteX31" fmla="*/ 1050970 w 6323162"/>
              <a:gd name="connsiteY31" fmla="*/ 665214 h 5593660"/>
              <a:gd name="connsiteX32" fmla="*/ 1923692 w 6323162"/>
              <a:gd name="connsiteY32" fmla="*/ 107844 h 559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323162" h="5593660">
                <a:moveTo>
                  <a:pt x="2177447" y="0"/>
                </a:moveTo>
                <a:lnTo>
                  <a:pt x="2572776" y="0"/>
                </a:lnTo>
                <a:lnTo>
                  <a:pt x="2279674" y="98163"/>
                </a:lnTo>
                <a:cubicBezTo>
                  <a:pt x="1874231" y="253327"/>
                  <a:pt x="1488311" y="481852"/>
                  <a:pt x="1163390" y="758946"/>
                </a:cubicBezTo>
                <a:cubicBezTo>
                  <a:pt x="832819" y="1040772"/>
                  <a:pt x="573013" y="1361447"/>
                  <a:pt x="391288" y="1711778"/>
                </a:cubicBezTo>
                <a:cubicBezTo>
                  <a:pt x="205583" y="2069903"/>
                  <a:pt x="111318" y="2442986"/>
                  <a:pt x="111318" y="2820666"/>
                </a:cubicBezTo>
                <a:cubicBezTo>
                  <a:pt x="111318" y="3201031"/>
                  <a:pt x="261705" y="3423166"/>
                  <a:pt x="574682" y="3850310"/>
                </a:cubicBezTo>
                <a:cubicBezTo>
                  <a:pt x="650197" y="3953327"/>
                  <a:pt x="728281" y="4059920"/>
                  <a:pt x="808161" y="4177123"/>
                </a:cubicBezTo>
                <a:cubicBezTo>
                  <a:pt x="1418574" y="5072567"/>
                  <a:pt x="2073806" y="5454594"/>
                  <a:pt x="2998992" y="5454594"/>
                </a:cubicBezTo>
                <a:cubicBezTo>
                  <a:pt x="3606192" y="5454594"/>
                  <a:pt x="4051705" y="5143376"/>
                  <a:pt x="4662117" y="4668685"/>
                </a:cubicBezTo>
                <a:cubicBezTo>
                  <a:pt x="4730310" y="4615645"/>
                  <a:pt x="4798505" y="4563242"/>
                  <a:pt x="4864518" y="4512627"/>
                </a:cubicBezTo>
                <a:cubicBezTo>
                  <a:pt x="5222313" y="4237963"/>
                  <a:pt x="5560204" y="3978506"/>
                  <a:pt x="5785079" y="3696808"/>
                </a:cubicBezTo>
                <a:cubicBezTo>
                  <a:pt x="6000066" y="3427513"/>
                  <a:pt x="6095999" y="3157320"/>
                  <a:pt x="6095999" y="2820666"/>
                </a:cubicBezTo>
                <a:cubicBezTo>
                  <a:pt x="6095999" y="1976856"/>
                  <a:pt x="5848138" y="1218170"/>
                  <a:pt x="5397999" y="684305"/>
                </a:cubicBezTo>
                <a:cubicBezTo>
                  <a:pt x="5177750" y="423188"/>
                  <a:pt x="4913577" y="220223"/>
                  <a:pt x="4612801" y="81166"/>
                </a:cubicBezTo>
                <a:lnTo>
                  <a:pt x="4406067" y="0"/>
                </a:lnTo>
                <a:lnTo>
                  <a:pt x="4826316" y="0"/>
                </a:lnTo>
                <a:lnTo>
                  <a:pt x="4971508" y="75777"/>
                </a:lnTo>
                <a:cubicBezTo>
                  <a:pt x="5197582" y="210111"/>
                  <a:pt x="5400550" y="381325"/>
                  <a:pt x="5577109" y="586873"/>
                </a:cubicBezTo>
                <a:cubicBezTo>
                  <a:pt x="6058235" y="1147205"/>
                  <a:pt x="6323162" y="1943505"/>
                  <a:pt x="6323162" y="2829148"/>
                </a:cubicBezTo>
                <a:cubicBezTo>
                  <a:pt x="6323162" y="3182494"/>
                  <a:pt x="6220623" y="3466081"/>
                  <a:pt x="5990836" y="3748729"/>
                </a:cubicBezTo>
                <a:cubicBezTo>
                  <a:pt x="5750480" y="4044392"/>
                  <a:pt x="5389327" y="4316711"/>
                  <a:pt x="5006899" y="4604992"/>
                </a:cubicBezTo>
                <a:cubicBezTo>
                  <a:pt x="4936343" y="4658116"/>
                  <a:pt x="4863453" y="4713117"/>
                  <a:pt x="4790566" y="4768788"/>
                </a:cubicBezTo>
                <a:cubicBezTo>
                  <a:pt x="4138128" y="5267012"/>
                  <a:pt x="3661945" y="5593660"/>
                  <a:pt x="3012943" y="5593660"/>
                </a:cubicBezTo>
                <a:cubicBezTo>
                  <a:pt x="2024062" y="5593660"/>
                  <a:pt x="1323723" y="5192693"/>
                  <a:pt x="671286" y="4252856"/>
                </a:cubicBezTo>
                <a:cubicBezTo>
                  <a:pt x="585906" y="4129842"/>
                  <a:pt x="502446" y="4017964"/>
                  <a:pt x="421733" y="3909839"/>
                </a:cubicBezTo>
                <a:cubicBezTo>
                  <a:pt x="254471" y="3685679"/>
                  <a:pt x="130655" y="3515312"/>
                  <a:pt x="48655" y="3351082"/>
                </a:cubicBezTo>
                <a:lnTo>
                  <a:pt x="0" y="3239820"/>
                </a:lnTo>
                <a:lnTo>
                  <a:pt x="0" y="2248150"/>
                </a:lnTo>
                <a:lnTo>
                  <a:pt x="1658" y="2239520"/>
                </a:lnTo>
                <a:cubicBezTo>
                  <a:pt x="51657" y="2045089"/>
                  <a:pt x="126469" y="1853225"/>
                  <a:pt x="225714" y="1665285"/>
                </a:cubicBezTo>
                <a:cubicBezTo>
                  <a:pt x="419948" y="1297585"/>
                  <a:pt x="697641" y="961011"/>
                  <a:pt x="1050970" y="665214"/>
                </a:cubicBezTo>
                <a:cubicBezTo>
                  <a:pt x="1311437" y="447090"/>
                  <a:pt x="1608578" y="257641"/>
                  <a:pt x="1923692" y="107844"/>
                </a:cubicBezTo>
                <a:close/>
              </a:path>
            </a:pathLst>
          </a:custGeom>
          <a:solidFill>
            <a:srgbClr val="FFFFFF">
              <a:alpha val="6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DE1994AC-22D1-4B48-9EDA-BE373E704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41758" y="1415331"/>
            <a:ext cx="5665992" cy="5466522"/>
          </a:xfrm>
          <a:custGeom>
            <a:avLst/>
            <a:gdLst>
              <a:gd name="connsiteX0" fmla="*/ 3113576 w 5665992"/>
              <a:gd name="connsiteY0" fmla="*/ 1556 h 5401530"/>
              <a:gd name="connsiteX1" fmla="*/ 4468777 w 5665992"/>
              <a:gd name="connsiteY1" fmla="*/ 405866 h 5401530"/>
              <a:gd name="connsiteX2" fmla="*/ 5525792 w 5665992"/>
              <a:gd name="connsiteY2" fmla="*/ 1317461 h 5401530"/>
              <a:gd name="connsiteX3" fmla="*/ 5665992 w 5665992"/>
              <a:gd name="connsiteY3" fmla="*/ 1506159 h 5401530"/>
              <a:gd name="connsiteX4" fmla="*/ 5665992 w 5665992"/>
              <a:gd name="connsiteY4" fmla="*/ 5401530 h 5401530"/>
              <a:gd name="connsiteX5" fmla="*/ 965932 w 5665992"/>
              <a:gd name="connsiteY5" fmla="*/ 5401530 h 5401530"/>
              <a:gd name="connsiteX6" fmla="*/ 836753 w 5665992"/>
              <a:gd name="connsiteY6" fmla="*/ 5181943 h 5401530"/>
              <a:gd name="connsiteX7" fmla="*/ 509793 w 5665992"/>
              <a:gd name="connsiteY7" fmla="*/ 4458111 h 5401530"/>
              <a:gd name="connsiteX8" fmla="*/ 251995 w 5665992"/>
              <a:gd name="connsiteY8" fmla="*/ 1805844 h 5401530"/>
              <a:gd name="connsiteX9" fmla="*/ 3113576 w 5665992"/>
              <a:gd name="connsiteY9" fmla="*/ 1556 h 5401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65992" h="5401530">
                <a:moveTo>
                  <a:pt x="3113576" y="1556"/>
                </a:moveTo>
                <a:cubicBezTo>
                  <a:pt x="3559807" y="16866"/>
                  <a:pt x="4018025" y="145625"/>
                  <a:pt x="4468777" y="405866"/>
                </a:cubicBezTo>
                <a:cubicBezTo>
                  <a:pt x="4871803" y="638554"/>
                  <a:pt x="5229811" y="952545"/>
                  <a:pt x="5525792" y="1317461"/>
                </a:cubicBezTo>
                <a:lnTo>
                  <a:pt x="5665992" y="1506159"/>
                </a:lnTo>
                <a:lnTo>
                  <a:pt x="5665992" y="5401530"/>
                </a:lnTo>
                <a:lnTo>
                  <a:pt x="965932" y="5401530"/>
                </a:lnTo>
                <a:lnTo>
                  <a:pt x="836753" y="5181943"/>
                </a:lnTo>
                <a:cubicBezTo>
                  <a:pt x="713569" y="4953383"/>
                  <a:pt x="611679" y="4708683"/>
                  <a:pt x="509793" y="4458111"/>
                </a:cubicBezTo>
                <a:cubicBezTo>
                  <a:pt x="136790" y="3540808"/>
                  <a:pt x="-278612" y="2724882"/>
                  <a:pt x="251995" y="1805844"/>
                </a:cubicBezTo>
                <a:cubicBezTo>
                  <a:pt x="911122" y="664202"/>
                  <a:pt x="1973207" y="-37572"/>
                  <a:pt x="3113576" y="1556"/>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2" name="Picture 1" descr="A group of people posing for a photo&#10;&#10;Description automatically generated">
            <a:extLst>
              <a:ext uri="{FF2B5EF4-FFF2-40B4-BE49-F238E27FC236}">
                <a16:creationId xmlns:a16="http://schemas.microsoft.com/office/drawing/2014/main" id="{3E9FDD06-55F3-C6EA-DC01-35811ECABE5D}"/>
              </a:ext>
            </a:extLst>
          </p:cNvPr>
          <p:cNvPicPr>
            <a:picLocks noChangeAspect="1"/>
          </p:cNvPicPr>
          <p:nvPr/>
        </p:nvPicPr>
        <p:blipFill rotWithShape="1">
          <a:blip r:embed="rId4"/>
          <a:srcRect l="10340" r="13766" b="-2"/>
          <a:stretch/>
        </p:blipFill>
        <p:spPr>
          <a:xfrm>
            <a:off x="6795930" y="1685367"/>
            <a:ext cx="5396070" cy="5172635"/>
          </a:xfrm>
          <a:custGeom>
            <a:avLst/>
            <a:gdLst/>
            <a:ahLst/>
            <a:cxnLst/>
            <a:rect l="l" t="t" r="r" b="b"/>
            <a:pathLst>
              <a:path w="5396070" h="5172635">
                <a:moveTo>
                  <a:pt x="2809770" y="1442"/>
                </a:moveTo>
                <a:cubicBezTo>
                  <a:pt x="3212462" y="15635"/>
                  <a:pt x="3625968" y="134989"/>
                  <a:pt x="4032739" y="376223"/>
                </a:cubicBezTo>
                <a:cubicBezTo>
                  <a:pt x="4589656" y="706501"/>
                  <a:pt x="5051318" y="1213487"/>
                  <a:pt x="5362614" y="1796088"/>
                </a:cubicBezTo>
                <a:lnTo>
                  <a:pt x="5396070" y="1864600"/>
                </a:lnTo>
                <a:lnTo>
                  <a:pt x="5396070" y="4888539"/>
                </a:lnTo>
                <a:lnTo>
                  <a:pt x="5373530" y="4924165"/>
                </a:lnTo>
                <a:cubicBezTo>
                  <a:pt x="5310112" y="5013254"/>
                  <a:pt x="5241620" y="5088864"/>
                  <a:pt x="5168684" y="5154829"/>
                </a:cubicBezTo>
                <a:lnTo>
                  <a:pt x="5146924" y="5172635"/>
                </a:lnTo>
                <a:lnTo>
                  <a:pt x="987172" y="5172635"/>
                </a:lnTo>
                <a:lnTo>
                  <a:pt x="842383" y="4959392"/>
                </a:lnTo>
                <a:cubicBezTo>
                  <a:pt x="689919" y="4704655"/>
                  <a:pt x="574982" y="4422821"/>
                  <a:pt x="460051" y="4132485"/>
                </a:cubicBezTo>
                <a:cubicBezTo>
                  <a:pt x="123442" y="3282182"/>
                  <a:pt x="-251427" y="2525854"/>
                  <a:pt x="227408" y="1673941"/>
                </a:cubicBezTo>
                <a:cubicBezTo>
                  <a:pt x="822220" y="615687"/>
                  <a:pt x="1780673" y="-34829"/>
                  <a:pt x="2809770" y="1442"/>
                </a:cubicBezTo>
                <a:close/>
              </a:path>
            </a:pathLst>
          </a:custGeom>
        </p:spPr>
      </p:pic>
      <p:sp>
        <p:nvSpPr>
          <p:cNvPr id="22" name="Freeform: Shape 21">
            <a:extLst>
              <a:ext uri="{FF2B5EF4-FFF2-40B4-BE49-F238E27FC236}">
                <a16:creationId xmlns:a16="http://schemas.microsoft.com/office/drawing/2014/main" id="{22220111-5018-4EB7-A38B-79BD37F7C0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95930" y="1685365"/>
            <a:ext cx="5396070" cy="5172635"/>
          </a:xfrm>
          <a:custGeom>
            <a:avLst/>
            <a:gdLst>
              <a:gd name="connsiteX0" fmla="*/ 2809770 w 5396070"/>
              <a:gd name="connsiteY0" fmla="*/ 1442 h 5172635"/>
              <a:gd name="connsiteX1" fmla="*/ 4032739 w 5396070"/>
              <a:gd name="connsiteY1" fmla="*/ 376223 h 5172635"/>
              <a:gd name="connsiteX2" fmla="*/ 5362614 w 5396070"/>
              <a:gd name="connsiteY2" fmla="*/ 1796088 h 5172635"/>
              <a:gd name="connsiteX3" fmla="*/ 5396070 w 5396070"/>
              <a:gd name="connsiteY3" fmla="*/ 1864599 h 5172635"/>
              <a:gd name="connsiteX4" fmla="*/ 5396070 w 5396070"/>
              <a:gd name="connsiteY4" fmla="*/ 1981756 h 5172635"/>
              <a:gd name="connsiteX5" fmla="*/ 5363566 w 5396070"/>
              <a:gd name="connsiteY5" fmla="*/ 1915670 h 5172635"/>
              <a:gd name="connsiteX6" fmla="*/ 4071524 w 5396070"/>
              <a:gd name="connsiteY6" fmla="*/ 546090 h 5172635"/>
              <a:gd name="connsiteX7" fmla="*/ 2883346 w 5396070"/>
              <a:gd name="connsiteY7" fmla="*/ 184583 h 5172635"/>
              <a:gd name="connsiteX8" fmla="*/ 374449 w 5396070"/>
              <a:gd name="connsiteY8" fmla="*/ 1797850 h 5172635"/>
              <a:gd name="connsiteX9" fmla="*/ 600473 w 5396070"/>
              <a:gd name="connsiteY9" fmla="*/ 4169322 h 5172635"/>
              <a:gd name="connsiteX10" fmla="*/ 971928 w 5396070"/>
              <a:gd name="connsiteY10" fmla="*/ 4966944 h 5172635"/>
              <a:gd name="connsiteX11" fmla="*/ 1112598 w 5396070"/>
              <a:gd name="connsiteY11" fmla="*/ 5172635 h 5172635"/>
              <a:gd name="connsiteX12" fmla="*/ 987172 w 5396070"/>
              <a:gd name="connsiteY12" fmla="*/ 5172635 h 5172635"/>
              <a:gd name="connsiteX13" fmla="*/ 842383 w 5396070"/>
              <a:gd name="connsiteY13" fmla="*/ 4959392 h 5172635"/>
              <a:gd name="connsiteX14" fmla="*/ 460051 w 5396070"/>
              <a:gd name="connsiteY14" fmla="*/ 4132485 h 5172635"/>
              <a:gd name="connsiteX15" fmla="*/ 227408 w 5396070"/>
              <a:gd name="connsiteY15" fmla="*/ 1673941 h 5172635"/>
              <a:gd name="connsiteX16" fmla="*/ 2809770 w 5396070"/>
              <a:gd name="connsiteY16" fmla="*/ 1442 h 5172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96070" h="5172635">
                <a:moveTo>
                  <a:pt x="2809770" y="1442"/>
                </a:moveTo>
                <a:cubicBezTo>
                  <a:pt x="3212462" y="15635"/>
                  <a:pt x="3625968" y="134989"/>
                  <a:pt x="4032739" y="376223"/>
                </a:cubicBezTo>
                <a:cubicBezTo>
                  <a:pt x="4589656" y="706501"/>
                  <a:pt x="5051318" y="1213487"/>
                  <a:pt x="5362614" y="1796088"/>
                </a:cubicBezTo>
                <a:lnTo>
                  <a:pt x="5396070" y="1864599"/>
                </a:lnTo>
                <a:lnTo>
                  <a:pt x="5396070" y="1981756"/>
                </a:lnTo>
                <a:lnTo>
                  <a:pt x="5363566" y="1915670"/>
                </a:lnTo>
                <a:cubicBezTo>
                  <a:pt x="5061125" y="1353703"/>
                  <a:pt x="4612597" y="864671"/>
                  <a:pt x="4071524" y="546090"/>
                </a:cubicBezTo>
                <a:cubicBezTo>
                  <a:pt x="3676324" y="313400"/>
                  <a:pt x="3274582" y="198273"/>
                  <a:pt x="2883346" y="184583"/>
                </a:cubicBezTo>
                <a:cubicBezTo>
                  <a:pt x="1883526" y="149597"/>
                  <a:pt x="952339" y="777074"/>
                  <a:pt x="374449" y="1797850"/>
                </a:cubicBezTo>
                <a:cubicBezTo>
                  <a:pt x="-90765" y="2619591"/>
                  <a:pt x="273440" y="3349133"/>
                  <a:pt x="600473" y="4169322"/>
                </a:cubicBezTo>
                <a:cubicBezTo>
                  <a:pt x="712134" y="4449376"/>
                  <a:pt x="823802" y="4721229"/>
                  <a:pt x="971928" y="4966944"/>
                </a:cubicBezTo>
                <a:lnTo>
                  <a:pt x="1112598" y="5172635"/>
                </a:lnTo>
                <a:lnTo>
                  <a:pt x="987172" y="5172635"/>
                </a:lnTo>
                <a:lnTo>
                  <a:pt x="842383" y="4959392"/>
                </a:lnTo>
                <a:cubicBezTo>
                  <a:pt x="689919" y="4704655"/>
                  <a:pt x="574981" y="4422821"/>
                  <a:pt x="460051" y="4132485"/>
                </a:cubicBezTo>
                <a:cubicBezTo>
                  <a:pt x="123442" y="3282182"/>
                  <a:pt x="-251427" y="2525854"/>
                  <a:pt x="227408" y="1673941"/>
                </a:cubicBezTo>
                <a:cubicBezTo>
                  <a:pt x="822220" y="615687"/>
                  <a:pt x="1780673" y="-34829"/>
                  <a:pt x="2809770" y="1442"/>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12398485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4">
            <a:extLst>
              <a:ext uri="{FF2B5EF4-FFF2-40B4-BE49-F238E27FC236}">
                <a16:creationId xmlns:a16="http://schemas.microsoft.com/office/drawing/2014/main" id="{0F651B64-526A-BE79-9DA0-28840D0F3D61}"/>
              </a:ext>
            </a:extLst>
          </p:cNvPr>
          <p:cNvPicPr>
            <a:picLocks noChangeAspect="1"/>
          </p:cNvPicPr>
          <p:nvPr/>
        </p:nvPicPr>
        <p:blipFill rotWithShape="1">
          <a:blip r:embed="rId3">
            <a:alphaModFix amt="50000"/>
          </a:blip>
          <a:srcRect t="10000"/>
          <a:stretch/>
        </p:blipFill>
        <p:spPr>
          <a:xfrm>
            <a:off x="20" y="1"/>
            <a:ext cx="12191980" cy="6857999"/>
          </a:xfrm>
          <a:prstGeom prst="rect">
            <a:avLst/>
          </a:prstGeom>
        </p:spPr>
      </p:pic>
      <p:sp>
        <p:nvSpPr>
          <p:cNvPr id="2" name="Title 1">
            <a:extLst>
              <a:ext uri="{FF2B5EF4-FFF2-40B4-BE49-F238E27FC236}">
                <a16:creationId xmlns:a16="http://schemas.microsoft.com/office/drawing/2014/main" id="{8BD482B8-A148-AB7E-FE1F-C936EE7DC0C3}"/>
              </a:ext>
            </a:extLst>
          </p:cNvPr>
          <p:cNvSpPr>
            <a:spLocks noGrp="1"/>
          </p:cNvSpPr>
          <p:nvPr>
            <p:ph type="ctrTitle"/>
          </p:nvPr>
        </p:nvSpPr>
        <p:spPr>
          <a:xfrm>
            <a:off x="838200" y="968529"/>
            <a:ext cx="10515600" cy="1463676"/>
          </a:xfrm>
        </p:spPr>
        <p:txBody>
          <a:bodyPr>
            <a:normAutofit/>
          </a:bodyPr>
          <a:lstStyle/>
          <a:p>
            <a:r>
              <a:rPr lang="en-US" sz="8800" b="1" dirty="0">
                <a:solidFill>
                  <a:srgbClr val="FFFFFF"/>
                </a:solidFill>
              </a:rPr>
              <a:t>2024</a:t>
            </a:r>
            <a:endParaRPr lang="en-GB" sz="8800" b="1" dirty="0">
              <a:solidFill>
                <a:srgbClr val="FFFFFF"/>
              </a:solidFill>
            </a:endParaRPr>
          </a:p>
        </p:txBody>
      </p:sp>
      <p:sp>
        <p:nvSpPr>
          <p:cNvPr id="3" name="Subtitle 2">
            <a:extLst>
              <a:ext uri="{FF2B5EF4-FFF2-40B4-BE49-F238E27FC236}">
                <a16:creationId xmlns:a16="http://schemas.microsoft.com/office/drawing/2014/main" id="{0128EDF2-1CAA-5838-A32E-F5D2A852C1AD}"/>
              </a:ext>
            </a:extLst>
          </p:cNvPr>
          <p:cNvSpPr>
            <a:spLocks noGrp="1"/>
          </p:cNvSpPr>
          <p:nvPr>
            <p:ph type="subTitle" idx="1"/>
          </p:nvPr>
        </p:nvSpPr>
        <p:spPr>
          <a:xfrm>
            <a:off x="714375" y="2851535"/>
            <a:ext cx="10515600" cy="1098395"/>
          </a:xfrm>
        </p:spPr>
        <p:txBody>
          <a:bodyPr>
            <a:noAutofit/>
          </a:bodyPr>
          <a:lstStyle/>
          <a:p>
            <a:r>
              <a:rPr lang="en-US" sz="8800" b="1" dirty="0">
                <a:solidFill>
                  <a:srgbClr val="FFFFFF"/>
                </a:solidFill>
              </a:rPr>
              <a:t>20 Years of </a:t>
            </a:r>
          </a:p>
          <a:p>
            <a:r>
              <a:rPr lang="en-US" sz="8800" b="1" dirty="0">
                <a:solidFill>
                  <a:srgbClr val="FFFFFF"/>
                </a:solidFill>
              </a:rPr>
              <a:t>Inclusion Cornwall</a:t>
            </a:r>
          </a:p>
          <a:p>
            <a:r>
              <a:rPr lang="en-US" sz="8800" b="1" dirty="0">
                <a:solidFill>
                  <a:srgbClr val="FFFFFF"/>
                </a:solidFill>
              </a:rPr>
              <a:t>Let’s Celebrate</a:t>
            </a:r>
            <a:endParaRPr lang="en-GB" sz="8800" b="1" dirty="0">
              <a:solidFill>
                <a:srgbClr val="FFFFFF"/>
              </a:solidFill>
            </a:endParaRPr>
          </a:p>
        </p:txBody>
      </p:sp>
    </p:spTree>
    <p:extLst>
      <p:ext uri="{BB962C8B-B14F-4D97-AF65-F5344CB8AC3E}">
        <p14:creationId xmlns:p14="http://schemas.microsoft.com/office/powerpoint/2010/main" val="13395888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C3235DAD-8126-E1C4-804F-3F099BF58479}"/>
              </a:ext>
            </a:extLst>
          </p:cNvPr>
          <p:cNvPicPr>
            <a:picLocks noChangeAspect="1"/>
          </p:cNvPicPr>
          <p:nvPr/>
        </p:nvPicPr>
        <p:blipFill rotWithShape="1">
          <a:blip r:embed="rId3"/>
          <a:srcRect t="8831" r="-2" b="9716"/>
          <a:stretch/>
        </p:blipFill>
        <p:spPr>
          <a:xfrm>
            <a:off x="6421035" y="643467"/>
            <a:ext cx="5129784" cy="5571066"/>
          </a:xfrm>
          <a:prstGeom prst="rect">
            <a:avLst/>
          </a:prstGeom>
        </p:spPr>
      </p:pic>
      <p:sp>
        <p:nvSpPr>
          <p:cNvPr id="12" name="Rectangle 11">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053C55D-3B05-DC37-5835-D09C78329952}"/>
              </a:ext>
            </a:extLst>
          </p:cNvPr>
          <p:cNvPicPr>
            <a:picLocks noChangeAspect="1"/>
          </p:cNvPicPr>
          <p:nvPr/>
        </p:nvPicPr>
        <p:blipFill rotWithShape="1">
          <a:blip r:embed="rId4"/>
          <a:srcRect l="17498" r="30706" b="-1"/>
          <a:stretch/>
        </p:blipFill>
        <p:spPr>
          <a:xfrm>
            <a:off x="641180" y="643467"/>
            <a:ext cx="5129784" cy="5571066"/>
          </a:xfrm>
          <a:prstGeom prst="rect">
            <a:avLst/>
          </a:prstGeom>
        </p:spPr>
      </p:pic>
    </p:spTree>
    <p:extLst>
      <p:ext uri="{BB962C8B-B14F-4D97-AF65-F5344CB8AC3E}">
        <p14:creationId xmlns:p14="http://schemas.microsoft.com/office/powerpoint/2010/main" val="1735501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B78CC-3B1A-631A-EE32-FA4BB054D4D6}"/>
              </a:ext>
            </a:extLst>
          </p:cNvPr>
          <p:cNvSpPr>
            <a:spLocks noGrp="1"/>
          </p:cNvSpPr>
          <p:nvPr>
            <p:ph type="title"/>
          </p:nvPr>
        </p:nvSpPr>
        <p:spPr>
          <a:xfrm>
            <a:off x="838200" y="556995"/>
            <a:ext cx="10515600" cy="1133693"/>
          </a:xfrm>
        </p:spPr>
        <p:txBody>
          <a:bodyPr>
            <a:normAutofit/>
          </a:bodyPr>
          <a:lstStyle/>
          <a:p>
            <a:r>
              <a:rPr lang="en-US" sz="5200" b="1"/>
              <a:t>We Will Cover Today</a:t>
            </a:r>
            <a:endParaRPr lang="en-GB" sz="5200" b="1"/>
          </a:p>
        </p:txBody>
      </p:sp>
      <p:graphicFrame>
        <p:nvGraphicFramePr>
          <p:cNvPr id="5" name="Content Placeholder 2">
            <a:extLst>
              <a:ext uri="{FF2B5EF4-FFF2-40B4-BE49-F238E27FC236}">
                <a16:creationId xmlns:a16="http://schemas.microsoft.com/office/drawing/2014/main" id="{C668DFE9-3AC1-2A8B-706D-4754E8093B09}"/>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66494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artoon characters holding balloons&#10;&#10;Description automatically generated">
            <a:extLst>
              <a:ext uri="{FF2B5EF4-FFF2-40B4-BE49-F238E27FC236}">
                <a16:creationId xmlns:a16="http://schemas.microsoft.com/office/drawing/2014/main" id="{BDC6B7F2-7573-776F-9C06-1479EB78286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50595" y="684689"/>
            <a:ext cx="3535680" cy="5126736"/>
          </a:xfrm>
        </p:spPr>
      </p:pic>
      <p:sp>
        <p:nvSpPr>
          <p:cNvPr id="6" name="Arrow: Right 5">
            <a:extLst>
              <a:ext uri="{FF2B5EF4-FFF2-40B4-BE49-F238E27FC236}">
                <a16:creationId xmlns:a16="http://schemas.microsoft.com/office/drawing/2014/main" id="{68159067-8E5B-4549-A334-E75349832C4B}"/>
              </a:ext>
            </a:extLst>
          </p:cNvPr>
          <p:cNvSpPr/>
          <p:nvPr/>
        </p:nvSpPr>
        <p:spPr>
          <a:xfrm>
            <a:off x="4762500" y="2828925"/>
            <a:ext cx="3535680" cy="23526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We enter a Special Celebration year</a:t>
            </a:r>
            <a:endParaRPr lang="en-GB" b="1"/>
          </a:p>
        </p:txBody>
      </p:sp>
      <p:pic>
        <p:nvPicPr>
          <p:cNvPr id="8" name="Picture 7" descr="Cartoon characters holding balloons&#10;&#10;Description automatically generated">
            <a:extLst>
              <a:ext uri="{FF2B5EF4-FFF2-40B4-BE49-F238E27FC236}">
                <a16:creationId xmlns:a16="http://schemas.microsoft.com/office/drawing/2014/main" id="{42024C85-372D-6B27-BCF9-0704D058E2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71042" y="834501"/>
            <a:ext cx="3260922" cy="4728337"/>
          </a:xfrm>
          <a:prstGeom prst="rect">
            <a:avLst/>
          </a:prstGeom>
        </p:spPr>
      </p:pic>
      <p:sp>
        <p:nvSpPr>
          <p:cNvPr id="9" name="Oval 8">
            <a:extLst>
              <a:ext uri="{FF2B5EF4-FFF2-40B4-BE49-F238E27FC236}">
                <a16:creationId xmlns:a16="http://schemas.microsoft.com/office/drawing/2014/main" id="{BC5FA5B3-B7DA-B6EE-C98F-8525C813A516}"/>
              </a:ext>
            </a:extLst>
          </p:cNvPr>
          <p:cNvSpPr/>
          <p:nvPr/>
        </p:nvSpPr>
        <p:spPr>
          <a:xfrm rot="21343716">
            <a:off x="9274288" y="1145319"/>
            <a:ext cx="675319" cy="900380"/>
          </a:xfrm>
          <a:prstGeom prst="ellipse">
            <a:avLst/>
          </a:prstGeom>
          <a:solidFill>
            <a:srgbClr val="92D05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5400">
                <a:ln w="0"/>
                <a:solidFill>
                  <a:schemeClr val="tx1"/>
                </a:solidFill>
                <a:effectLst>
                  <a:outerShdw blurRad="38100" dist="19050" dir="2700000" algn="tl" rotWithShape="0">
                    <a:schemeClr val="dk1">
                      <a:alpha val="40000"/>
                    </a:schemeClr>
                  </a:outerShdw>
                </a:effectLst>
                <a:latin typeface="Comic Sans MS" panose="030F0702030302020204" pitchFamily="66" charset="0"/>
                <a:ea typeface="STXingkai" panose="02010800040101010101" pitchFamily="2" charset="-122"/>
              </a:rPr>
              <a:t>2</a:t>
            </a:r>
            <a:endParaRPr lang="en-GB" sz="5400">
              <a:ln w="0"/>
              <a:solidFill>
                <a:schemeClr val="tx1"/>
              </a:solidFill>
              <a:effectLst>
                <a:outerShdw blurRad="38100" dist="19050" dir="2700000" algn="tl" rotWithShape="0">
                  <a:schemeClr val="dk1">
                    <a:alpha val="40000"/>
                  </a:schemeClr>
                </a:outerShdw>
              </a:effectLst>
              <a:latin typeface="Comic Sans MS" panose="030F0702030302020204" pitchFamily="66" charset="0"/>
              <a:ea typeface="STXingkai" panose="02010800040101010101" pitchFamily="2" charset="-122"/>
            </a:endParaRPr>
          </a:p>
        </p:txBody>
      </p:sp>
    </p:spTree>
    <p:extLst>
      <p:ext uri="{BB962C8B-B14F-4D97-AF65-F5344CB8AC3E}">
        <p14:creationId xmlns:p14="http://schemas.microsoft.com/office/powerpoint/2010/main" val="2510196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F6B7AD-315F-0375-BA79-6F0F4FF59AE3}"/>
              </a:ext>
            </a:extLst>
          </p:cNvPr>
          <p:cNvSpPr txBox="1"/>
          <p:nvPr/>
        </p:nvSpPr>
        <p:spPr>
          <a:xfrm>
            <a:off x="4356222" y="1626567"/>
            <a:ext cx="3505200" cy="3114698"/>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300" b="1" kern="1200">
                <a:solidFill>
                  <a:schemeClr val="bg1"/>
                </a:solidFill>
                <a:latin typeface="+mj-lt"/>
                <a:ea typeface="+mj-ea"/>
                <a:cs typeface="+mj-cs"/>
              </a:rPr>
              <a:t>We will Update</a:t>
            </a:r>
          </a:p>
          <a:p>
            <a:pPr algn="ctr">
              <a:lnSpc>
                <a:spcPct val="90000"/>
              </a:lnSpc>
              <a:spcBef>
                <a:spcPct val="0"/>
              </a:spcBef>
              <a:spcAft>
                <a:spcPts val="600"/>
              </a:spcAft>
            </a:pPr>
            <a:endParaRPr lang="en-US" sz="4300" b="1" kern="1200">
              <a:solidFill>
                <a:schemeClr val="bg1"/>
              </a:solidFill>
              <a:latin typeface="+mj-lt"/>
              <a:ea typeface="+mj-ea"/>
              <a:cs typeface="+mj-cs"/>
            </a:endParaRPr>
          </a:p>
          <a:p>
            <a:pPr algn="ctr">
              <a:lnSpc>
                <a:spcPct val="90000"/>
              </a:lnSpc>
              <a:spcBef>
                <a:spcPct val="0"/>
              </a:spcBef>
              <a:spcAft>
                <a:spcPts val="600"/>
              </a:spcAft>
            </a:pPr>
            <a:r>
              <a:rPr lang="en-US" sz="4300" b="1" kern="1200">
                <a:solidFill>
                  <a:schemeClr val="bg1"/>
                </a:solidFill>
                <a:latin typeface="+mj-lt"/>
                <a:ea typeface="+mj-ea"/>
                <a:cs typeface="+mj-cs"/>
              </a:rPr>
              <a:t>The First </a:t>
            </a:r>
          </a:p>
          <a:p>
            <a:pPr algn="ctr">
              <a:lnSpc>
                <a:spcPct val="90000"/>
              </a:lnSpc>
              <a:spcBef>
                <a:spcPct val="0"/>
              </a:spcBef>
              <a:spcAft>
                <a:spcPts val="600"/>
              </a:spcAft>
            </a:pPr>
            <a:r>
              <a:rPr lang="en-US" sz="4300" b="1" kern="1200">
                <a:solidFill>
                  <a:schemeClr val="bg1"/>
                </a:solidFill>
                <a:latin typeface="+mj-lt"/>
                <a:ea typeface="+mj-ea"/>
                <a:cs typeface="+mj-cs"/>
              </a:rPr>
              <a:t>ten years</a:t>
            </a:r>
          </a:p>
        </p:txBody>
      </p:sp>
      <p:pic>
        <p:nvPicPr>
          <p:cNvPr id="4" name="Picture 3" descr="A diagram of a business strategy&#10;&#10;Description automatically generated">
            <a:extLst>
              <a:ext uri="{FF2B5EF4-FFF2-40B4-BE49-F238E27FC236}">
                <a16:creationId xmlns:a16="http://schemas.microsoft.com/office/drawing/2014/main" id="{D0D460B9-2C97-2609-30D9-6A971F6F1540}"/>
              </a:ext>
            </a:extLst>
          </p:cNvPr>
          <p:cNvPicPr>
            <a:picLocks noChangeAspect="1"/>
          </p:cNvPicPr>
          <p:nvPr/>
        </p:nvPicPr>
        <p:blipFill rotWithShape="1">
          <a:blip r:embed="rId3">
            <a:extLst>
              <a:ext uri="{28A0092B-C50C-407E-A947-70E740481C1C}">
                <a14:useLocalDpi xmlns:a14="http://schemas.microsoft.com/office/drawing/2010/main" val="0"/>
              </a:ext>
            </a:extLst>
          </a:blip>
          <a:srcRect l="29597" r="27642"/>
          <a:stretch/>
        </p:blipFill>
        <p:spPr>
          <a:xfrm>
            <a:off x="20" y="10"/>
            <a:ext cx="3910064" cy="6857990"/>
          </a:xfrm>
          <a:custGeom>
            <a:avLst/>
            <a:gdLst/>
            <a:ahLst/>
            <a:cxnLst/>
            <a:rect l="l" t="t" r="r" b="b"/>
            <a:pathLst>
              <a:path w="3910084" h="6858000">
                <a:moveTo>
                  <a:pt x="0" y="0"/>
                </a:moveTo>
                <a:lnTo>
                  <a:pt x="2996382" y="0"/>
                </a:lnTo>
                <a:lnTo>
                  <a:pt x="3563333" y="1750276"/>
                </a:lnTo>
                <a:lnTo>
                  <a:pt x="3910084" y="6054385"/>
                </a:lnTo>
                <a:lnTo>
                  <a:pt x="3791309" y="6858000"/>
                </a:lnTo>
                <a:lnTo>
                  <a:pt x="0" y="6858000"/>
                </a:lnTo>
                <a:close/>
              </a:path>
            </a:pathLst>
          </a:custGeom>
        </p:spPr>
      </p:pic>
      <p:pic>
        <p:nvPicPr>
          <p:cNvPr id="3" name="Picture 2" descr="A poster with many circles and notes&#10;&#10;Description automatically generated">
            <a:extLst>
              <a:ext uri="{FF2B5EF4-FFF2-40B4-BE49-F238E27FC236}">
                <a16:creationId xmlns:a16="http://schemas.microsoft.com/office/drawing/2014/main" id="{357AB5CB-40F6-7E47-6004-8E48B85B0F45}"/>
              </a:ext>
            </a:extLst>
          </p:cNvPr>
          <p:cNvPicPr>
            <a:picLocks noChangeAspect="1"/>
          </p:cNvPicPr>
          <p:nvPr/>
        </p:nvPicPr>
        <p:blipFill rotWithShape="1">
          <a:blip r:embed="rId4">
            <a:extLst>
              <a:ext uri="{28A0092B-C50C-407E-A947-70E740481C1C}">
                <a14:useLocalDpi xmlns:a14="http://schemas.microsoft.com/office/drawing/2010/main" val="0"/>
              </a:ext>
            </a:extLst>
          </a:blip>
          <a:srcRect t="10111" r="2" b="2"/>
          <a:stretch/>
        </p:blipFill>
        <p:spPr>
          <a:xfrm>
            <a:off x="8281916" y="1"/>
            <a:ext cx="3910084" cy="6858000"/>
          </a:xfrm>
          <a:custGeom>
            <a:avLst/>
            <a:gdLst/>
            <a:ahLst/>
            <a:cxnLst/>
            <a:rect l="l" t="t" r="r" b="b"/>
            <a:pathLst>
              <a:path w="3910084" h="6858000">
                <a:moveTo>
                  <a:pt x="118775" y="0"/>
                </a:moveTo>
                <a:lnTo>
                  <a:pt x="3910084" y="0"/>
                </a:lnTo>
                <a:lnTo>
                  <a:pt x="3910084" y="6858000"/>
                </a:lnTo>
                <a:lnTo>
                  <a:pt x="913702" y="6858000"/>
                </a:lnTo>
                <a:lnTo>
                  <a:pt x="346751" y="5107724"/>
                </a:lnTo>
                <a:lnTo>
                  <a:pt x="0" y="803615"/>
                </a:lnTo>
                <a:close/>
              </a:path>
            </a:pathLst>
          </a:custGeom>
        </p:spPr>
      </p:pic>
    </p:spTree>
    <p:extLst>
      <p:ext uri="{BB962C8B-B14F-4D97-AF65-F5344CB8AC3E}">
        <p14:creationId xmlns:p14="http://schemas.microsoft.com/office/powerpoint/2010/main" val="2379787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itting at a table&#10;&#10;Description automatically generated">
            <a:extLst>
              <a:ext uri="{FF2B5EF4-FFF2-40B4-BE49-F238E27FC236}">
                <a16:creationId xmlns:a16="http://schemas.microsoft.com/office/drawing/2014/main" id="{6CAE00E2-519A-C119-CC1A-EA2B8F03BF65}"/>
              </a:ext>
            </a:extLst>
          </p:cNvPr>
          <p:cNvPicPr>
            <a:picLocks noChangeAspect="1"/>
          </p:cNvPicPr>
          <p:nvPr/>
        </p:nvPicPr>
        <p:blipFill rotWithShape="1">
          <a:blip r:embed="rId3">
            <a:extLst>
              <a:ext uri="{28A0092B-C50C-407E-A947-70E740481C1C}">
                <a14:useLocalDpi xmlns:a14="http://schemas.microsoft.com/office/drawing/2010/main" val="0"/>
              </a:ext>
            </a:extLst>
          </a:blip>
          <a:srcRect r="28433" b="-1"/>
          <a:stretch/>
        </p:blipFill>
        <p:spPr>
          <a:xfrm rot="5400000">
            <a:off x="713907" y="1308853"/>
            <a:ext cx="3190140" cy="3343202"/>
          </a:xfrm>
          <a:prstGeom prst="rect">
            <a:avLst/>
          </a:prstGeom>
        </p:spPr>
      </p:pic>
      <p:pic>
        <p:nvPicPr>
          <p:cNvPr id="2" name="Content Placeholder 4" descr="A group of men sitting at a round table&#10;&#10;Description automatically generated">
            <a:extLst>
              <a:ext uri="{FF2B5EF4-FFF2-40B4-BE49-F238E27FC236}">
                <a16:creationId xmlns:a16="http://schemas.microsoft.com/office/drawing/2014/main" id="{1FF08E3A-365C-DA65-8F89-0E21615D16D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414" r="12039" b="-3"/>
          <a:stretch/>
        </p:blipFill>
        <p:spPr>
          <a:xfrm>
            <a:off x="7483278" y="1715030"/>
            <a:ext cx="2144662" cy="3967112"/>
          </a:xfrm>
          <a:prstGeom prst="rect">
            <a:avLst/>
          </a:prstGeom>
        </p:spPr>
      </p:pic>
    </p:spTree>
    <p:extLst>
      <p:ext uri="{BB962C8B-B14F-4D97-AF65-F5344CB8AC3E}">
        <p14:creationId xmlns:p14="http://schemas.microsoft.com/office/powerpoint/2010/main" val="4104087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women laughing&#10;&#10;Description automatically generated">
            <a:extLst>
              <a:ext uri="{FF2B5EF4-FFF2-40B4-BE49-F238E27FC236}">
                <a16:creationId xmlns:a16="http://schemas.microsoft.com/office/drawing/2014/main" id="{6A17F2C6-0E48-A0E0-124D-6DDAB12DAE1F}"/>
              </a:ext>
            </a:extLst>
          </p:cNvPr>
          <p:cNvPicPr>
            <a:picLocks noChangeAspect="1"/>
          </p:cNvPicPr>
          <p:nvPr/>
        </p:nvPicPr>
        <p:blipFill rotWithShape="1">
          <a:blip r:embed="rId3">
            <a:extLst>
              <a:ext uri="{28A0092B-C50C-407E-A947-70E740481C1C}">
                <a14:useLocalDpi xmlns:a14="http://schemas.microsoft.com/office/drawing/2010/main" val="0"/>
              </a:ext>
            </a:extLst>
          </a:blip>
          <a:srcRect t="11772" b="13242"/>
          <a:stretch/>
        </p:blipFill>
        <p:spPr>
          <a:xfrm>
            <a:off x="20" y="1282"/>
            <a:ext cx="12191980" cy="6856718"/>
          </a:xfrm>
          <a:prstGeom prst="rect">
            <a:avLst/>
          </a:prstGeom>
        </p:spPr>
      </p:pic>
    </p:spTree>
    <p:extLst>
      <p:ext uri="{BB962C8B-B14F-4D97-AF65-F5344CB8AC3E}">
        <p14:creationId xmlns:p14="http://schemas.microsoft.com/office/powerpoint/2010/main" val="2233676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244541-2E45-C059-FE50-78B85FEDF4A0}"/>
              </a:ext>
            </a:extLst>
          </p:cNvPr>
          <p:cNvSpPr txBox="1"/>
          <p:nvPr/>
        </p:nvSpPr>
        <p:spPr>
          <a:xfrm>
            <a:off x="319086" y="1198418"/>
            <a:ext cx="3200400" cy="44611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kern="1200">
                <a:solidFill>
                  <a:srgbClr val="FFFFFF"/>
                </a:solidFill>
                <a:latin typeface="+mj-lt"/>
                <a:ea typeface="+mj-ea"/>
                <a:cs typeface="+mj-cs"/>
              </a:rPr>
              <a:t>In 2023 we asked the</a:t>
            </a:r>
          </a:p>
          <a:p>
            <a:pPr>
              <a:lnSpc>
                <a:spcPct val="90000"/>
              </a:lnSpc>
              <a:spcBef>
                <a:spcPct val="0"/>
              </a:spcBef>
              <a:spcAft>
                <a:spcPts val="600"/>
              </a:spcAft>
            </a:pPr>
            <a:r>
              <a:rPr lang="en-US" sz="4400" b="1" kern="1200">
                <a:solidFill>
                  <a:srgbClr val="FFFFFF"/>
                </a:solidFill>
                <a:latin typeface="+mj-lt"/>
                <a:ea typeface="+mj-ea"/>
                <a:cs typeface="+mj-cs"/>
              </a:rPr>
              <a:t>IC Steering Group</a:t>
            </a:r>
          </a:p>
        </p:txBody>
      </p:sp>
      <p:sp>
        <p:nvSpPr>
          <p:cNvPr id="3" name="TextBox 2">
            <a:extLst>
              <a:ext uri="{FF2B5EF4-FFF2-40B4-BE49-F238E27FC236}">
                <a16:creationId xmlns:a16="http://schemas.microsoft.com/office/drawing/2014/main" id="{B8E84779-D745-7BED-A96E-AE22CDB7B77F}"/>
              </a:ext>
            </a:extLst>
          </p:cNvPr>
          <p:cNvSpPr txBox="1"/>
          <p:nvPr/>
        </p:nvSpPr>
        <p:spPr>
          <a:xfrm>
            <a:off x="4447308" y="591344"/>
            <a:ext cx="6906491" cy="5585619"/>
          </a:xfrm>
          <a:prstGeom prst="rect">
            <a:avLst/>
          </a:prstGeom>
        </p:spPr>
        <p:txBody>
          <a:bodyPr vert="horz" lIns="91440" tIns="45720" rIns="91440" bIns="45720" rtlCol="0" anchor="ctr">
            <a:normAutofit/>
          </a:bodyPr>
          <a:lstStyle/>
          <a:p>
            <a:pPr lvl="0" indent="-228600">
              <a:lnSpc>
                <a:spcPct val="90000"/>
              </a:lnSpc>
              <a:spcAft>
                <a:spcPts val="600"/>
              </a:spcAft>
              <a:buFont typeface="Arial" panose="020B0604020202020204" pitchFamily="34" charset="0"/>
              <a:buChar char="•"/>
              <a:tabLst>
                <a:tab pos="457200" algn="l"/>
              </a:tabLst>
            </a:pPr>
            <a:r>
              <a:rPr lang="en-US" sz="2800">
                <a:effectLst/>
              </a:rPr>
              <a:t>Does Inclusion Cornwall remain relevant and needed in Cornwall ?</a:t>
            </a:r>
          </a:p>
          <a:p>
            <a:pPr marL="914400" indent="-228600">
              <a:lnSpc>
                <a:spcPct val="90000"/>
              </a:lnSpc>
              <a:spcAft>
                <a:spcPts val="600"/>
              </a:spcAft>
              <a:buFont typeface="Arial" panose="020B0604020202020204" pitchFamily="34" charset="0"/>
              <a:buChar char="•"/>
            </a:pPr>
            <a:r>
              <a:rPr lang="en-US" sz="2800">
                <a:solidFill>
                  <a:schemeClr val="accent2">
                    <a:lumMod val="75000"/>
                  </a:schemeClr>
                </a:solidFill>
                <a:effectLst/>
              </a:rPr>
              <a:t>Answer:- Unanimous agreement certainly</a:t>
            </a:r>
          </a:p>
          <a:p>
            <a:pPr marL="914400" indent="-228600">
              <a:lnSpc>
                <a:spcPct val="90000"/>
              </a:lnSpc>
              <a:spcAft>
                <a:spcPts val="600"/>
              </a:spcAft>
              <a:buFont typeface="Arial" panose="020B0604020202020204" pitchFamily="34" charset="0"/>
              <a:buChar char="•"/>
            </a:pPr>
            <a:endParaRPr lang="en-US" sz="2800"/>
          </a:p>
          <a:p>
            <a:pPr lvl="0" indent="-228600">
              <a:lnSpc>
                <a:spcPct val="90000"/>
              </a:lnSpc>
              <a:spcAft>
                <a:spcPts val="600"/>
              </a:spcAft>
              <a:buFont typeface="Arial" panose="020B0604020202020204" pitchFamily="34" charset="0"/>
              <a:buChar char="•"/>
              <a:tabLst>
                <a:tab pos="457200" algn="l"/>
              </a:tabLst>
            </a:pPr>
            <a:r>
              <a:rPr lang="en-US" sz="2800">
                <a:effectLst/>
              </a:rPr>
              <a:t>Does Inclusion Cornwall need a stronger strategic focus regaining its former position strategically</a:t>
            </a:r>
          </a:p>
          <a:p>
            <a:pPr marL="914400" indent="-228600">
              <a:lnSpc>
                <a:spcPct val="90000"/>
              </a:lnSpc>
              <a:spcAft>
                <a:spcPts val="600"/>
              </a:spcAft>
              <a:buFont typeface="Arial" panose="020B0604020202020204" pitchFamily="34" charset="0"/>
              <a:buChar char="•"/>
            </a:pPr>
            <a:r>
              <a:rPr lang="en-US" sz="2800">
                <a:solidFill>
                  <a:schemeClr val="accent2">
                    <a:lumMod val="75000"/>
                  </a:schemeClr>
                </a:solidFill>
                <a:effectLst/>
              </a:rPr>
              <a:t>Answer:- Unanimous agreement certainly</a:t>
            </a:r>
          </a:p>
        </p:txBody>
      </p:sp>
    </p:spTree>
    <p:extLst>
      <p:ext uri="{BB962C8B-B14F-4D97-AF65-F5344CB8AC3E}">
        <p14:creationId xmlns:p14="http://schemas.microsoft.com/office/powerpoint/2010/main" val="28862381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1510</Words>
  <Application>Microsoft Office PowerPoint</Application>
  <PresentationFormat>Widescreen</PresentationFormat>
  <Paragraphs>157</Paragraphs>
  <Slides>33</Slides>
  <Notes>33</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40" baseType="lpstr">
      <vt:lpstr>Meiryo</vt:lpstr>
      <vt:lpstr>Arial</vt:lpstr>
      <vt:lpstr>Calibri</vt:lpstr>
      <vt:lpstr>Calibri Light</vt:lpstr>
      <vt:lpstr>Comic Sans MS</vt:lpstr>
      <vt:lpstr>Office Theme</vt:lpstr>
      <vt:lpstr>Slide</vt:lpstr>
      <vt:lpstr>PowerPoint Presentation</vt:lpstr>
      <vt:lpstr>PowerPoint Presentation</vt:lpstr>
      <vt:lpstr>PowerPoint Presentation</vt:lpstr>
      <vt:lpstr>We Will Cover Today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20 Years  for Who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Guiding the Future</vt:lpstr>
      <vt:lpstr>PowerPoint Presentation</vt:lpstr>
      <vt:lpstr>PowerPoint Presentation</vt:lpstr>
      <vt:lpstr>2024</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 Gilbert</dc:creator>
  <cp:lastModifiedBy>Andrea Gilbert</cp:lastModifiedBy>
  <cp:revision>118</cp:revision>
  <dcterms:created xsi:type="dcterms:W3CDTF">2023-07-26T15:20:49Z</dcterms:created>
  <dcterms:modified xsi:type="dcterms:W3CDTF">2023-10-11T09:43:30Z</dcterms:modified>
</cp:coreProperties>
</file>